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01" r:id="rId3"/>
    <p:sldId id="262" r:id="rId4"/>
    <p:sldId id="263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300" r:id="rId22"/>
    <p:sldId id="296" r:id="rId23"/>
    <p:sldId id="297" r:id="rId24"/>
    <p:sldId id="258" r:id="rId25"/>
    <p:sldId id="259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FF76"/>
    <a:srgbClr val="0000FF"/>
    <a:srgbClr val="81FFBA"/>
    <a:srgbClr val="5DFFA6"/>
    <a:srgbClr val="069B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9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FA28-87F8-40C8-9560-6BEF5C9E4EF3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F74E-87E3-4B59-9E87-2E297F912F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image" Target="../media/image5.png"/><Relationship Id="rId7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9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dreamstime.com/%D1%81%D1%82%D0%BE%D0%BA%D0%BE%D0%B2%D0%BE%D0%B5-%D1%84%D0%BE%D1%82%D0%BE-%D0%BC%D1%83%D0%B6%D1%81%D0%BA%D0%BE%D0%B9-%D0%B6%D0%B5%D0%BD%D1%81%D0%BA%D0%B8%D0%B9-%D0%B7%D0%BD%D0%B0%D1%87%D0%BE%D0%BA-image36142000" TargetMode="External"/><Relationship Id="rId2" Type="http://schemas.openxmlformats.org/officeDocument/2006/relationships/hyperlink" Target="http://ost101.narod.ru/2013_Prohorova_3izd.pdf" TargetMode="Externa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img1.liveinternet.ru/images/attach/c/3/77/793/77793315_large_1107399.png" TargetMode="External"/><Relationship Id="rId2" Type="http://schemas.openxmlformats.org/officeDocument/2006/relationships/hyperlink" Target="http://img-fotki.yandex.ru/get/5302/svetlera.1a5/0_575f2_1aec6711_L.png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poem.in.ua/media/images/pero-l.png" TargetMode="External"/><Relationship Id="rId5" Type="http://schemas.openxmlformats.org/officeDocument/2006/relationships/hyperlink" Target="http://img-fotki.yandex.ru/get/4703/66124276.3b/0_69b6d_c8e1d3f3_M.png" TargetMode="External"/><Relationship Id="rId4" Type="http://schemas.openxmlformats.org/officeDocument/2006/relationships/hyperlink" Target="http://s1.pic4you.ru/allimage/y2012/08-28/12216/2377701.pn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5.xml"/><Relationship Id="rId18" Type="http://schemas.openxmlformats.org/officeDocument/2006/relationships/slide" Target="slide21.xml"/><Relationship Id="rId3" Type="http://schemas.openxmlformats.org/officeDocument/2006/relationships/slide" Target="slide5.xml"/><Relationship Id="rId7" Type="http://schemas.openxmlformats.org/officeDocument/2006/relationships/slide" Target="slide11.xml"/><Relationship Id="rId12" Type="http://schemas.openxmlformats.org/officeDocument/2006/relationships/slide" Target="slide17.xml"/><Relationship Id="rId17" Type="http://schemas.openxmlformats.org/officeDocument/2006/relationships/slide" Target="slide10.xml"/><Relationship Id="rId2" Type="http://schemas.openxmlformats.org/officeDocument/2006/relationships/slide" Target="slide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9.xml"/><Relationship Id="rId5" Type="http://schemas.openxmlformats.org/officeDocument/2006/relationships/slide" Target="slide7.xml"/><Relationship Id="rId15" Type="http://schemas.openxmlformats.org/officeDocument/2006/relationships/slide" Target="slide9.xml"/><Relationship Id="rId10" Type="http://schemas.openxmlformats.org/officeDocument/2006/relationships/slide" Target="slide18.xml"/><Relationship Id="rId19" Type="http://schemas.openxmlformats.org/officeDocument/2006/relationships/image" Target="../media/image4.png"/><Relationship Id="rId4" Type="http://schemas.openxmlformats.org/officeDocument/2006/relationships/slide" Target="slide6.xml"/><Relationship Id="rId9" Type="http://schemas.openxmlformats.org/officeDocument/2006/relationships/slide" Target="slide14.xml"/><Relationship Id="rId1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5.png"/><Relationship Id="rId7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12.xml"/><Relationship Id="rId4" Type="http://schemas.openxmlformats.org/officeDocument/2006/relationships/slide" Target="slide11.xml"/><Relationship Id="rId9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67537" y="4941000"/>
            <a:ext cx="3265505" cy="1152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Подготовила </a:t>
            </a:r>
            <a:endParaRPr lang="ru-RU" sz="1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Качко Оксана Владимировна, учитель русского языка и литературы</a:t>
            </a:r>
            <a:endParaRPr lang="ru-RU" sz="1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/>
          <p:nvPr/>
        </p:nvSpPr>
        <p:spPr>
          <a:xfrm>
            <a:off x="2196123" y="1773585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Морфологические признаки имени существительного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dirty="0" smtClean="0">
                <a:solidFill>
                  <a:srgbClr val="0000FF"/>
                </a:solidFill>
                <a:ea typeface="+mj-ea"/>
                <a:cs typeface="+mj-cs"/>
              </a:rPr>
              <a:t>(опорный конспект)</a:t>
            </a: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" name="Управляющая кнопка: сведения 1">
            <a:hlinkClick r:id="rId2" action="ppaction://hlinksldjump" highlightClick="1"/>
          </p:cNvPr>
          <p:cNvSpPr/>
          <p:nvPr/>
        </p:nvSpPr>
        <p:spPr>
          <a:xfrm>
            <a:off x="8172000" y="5877000"/>
            <a:ext cx="784434" cy="648000"/>
          </a:xfrm>
          <a:prstGeom prst="actionButtonInformation">
            <a:avLst/>
          </a:prstGeom>
          <a:solidFill>
            <a:srgbClr val="07FF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/>
              <a:t>Мужской род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1326944" y="1197000"/>
            <a:ext cx="742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800" b="1" dirty="0">
                <a:solidFill>
                  <a:srgbClr val="0000FF"/>
                </a:solidFill>
              </a:rPr>
              <a:t>Мужской род существительных </a:t>
            </a:r>
            <a:r>
              <a:rPr lang="ru-RU" altLang="en-US" sz="2800" dirty="0" smtClean="0"/>
              <a:t>– это постоянный </a:t>
            </a:r>
            <a:r>
              <a:rPr lang="ru-RU" altLang="en-US" sz="2800" dirty="0"/>
              <a:t>морфологический признак слов, обозначающих лиц мужского пола, и  слов с предметным </a:t>
            </a:r>
            <a:r>
              <a:rPr lang="ru-RU" altLang="en-US" sz="2800" dirty="0" smtClean="0"/>
              <a:t>значением, </a:t>
            </a:r>
            <a:r>
              <a:rPr lang="ru-RU" altLang="en-US" sz="2800" dirty="0"/>
              <a:t>которые сочетаются с местоимениями ОН, МОЙ. Существительные мужского рода в единственном числе именительного падежа имеют окончания -А, -Я или нулевое</a:t>
            </a:r>
            <a:r>
              <a:rPr lang="ru-RU" altLang="en-US" sz="2800" dirty="0" smtClean="0"/>
              <a:t>.</a:t>
            </a:r>
            <a:endParaRPr lang="ru-RU" altLang="en-US" sz="2800" dirty="0"/>
          </a:p>
          <a:p>
            <a:r>
              <a:rPr lang="ru-RU" altLang="en-US" sz="2800" i="1" dirty="0"/>
              <a:t>Например, отец, папа, </a:t>
            </a:r>
            <a:r>
              <a:rPr lang="ru-RU" altLang="en-US" sz="2800" i="1" dirty="0" smtClean="0"/>
              <a:t>дядя, учебник</a:t>
            </a:r>
            <a:r>
              <a:rPr lang="ru-RU" altLang="en-US" sz="2800" i="1" dirty="0"/>
              <a:t>, лицей. </a:t>
            </a:r>
          </a:p>
        </p:txBody>
      </p:sp>
      <p:pic>
        <p:nvPicPr>
          <p:cNvPr id="4" name="Изображение 3" descr="мужской-женский-значок-"/>
          <p:cNvPicPr>
            <a:picLocks noChangeAspect="1"/>
          </p:cNvPicPr>
          <p:nvPr/>
        </p:nvPicPr>
        <p:blipFill>
          <a:blip r:embed="rId4"/>
          <a:srcRect l="49220" t="15529" r="9857" b="11290"/>
          <a:stretch>
            <a:fillRect/>
          </a:stretch>
        </p:blipFill>
        <p:spPr>
          <a:xfrm>
            <a:off x="539750" y="227965"/>
            <a:ext cx="578485" cy="1107440"/>
          </a:xfrm>
          <a:prstGeom prst="ellipse">
            <a:avLst/>
          </a:prstGeom>
        </p:spPr>
      </p:pic>
      <p:sp>
        <p:nvSpPr>
          <p:cNvPr id="6" name="Управляющая кнопка: назад 5">
            <a:hlinkClick r:id="rId5" action="ppaction://hlinksldjump"/>
          </p:cNvPr>
          <p:cNvSpPr/>
          <p:nvPr/>
        </p:nvSpPr>
        <p:spPr>
          <a:xfrm>
            <a:off x="7164000" y="5829647"/>
            <a:ext cx="692150" cy="647700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/>
              <a:t>Средний род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1553470" y="1269000"/>
            <a:ext cx="7133330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altLang="en-US" sz="2800" b="1" dirty="0">
                <a:solidFill>
                  <a:srgbClr val="0000FF"/>
                </a:solidFill>
                <a:sym typeface="+mn-ea"/>
              </a:rPr>
              <a:t>Средний род существительных </a:t>
            </a:r>
            <a:r>
              <a:rPr lang="ru-RU" altLang="en-US" sz="2800" dirty="0" smtClean="0">
                <a:sym typeface="+mn-ea"/>
              </a:rPr>
              <a:t>– это постоянный </a:t>
            </a:r>
            <a:r>
              <a:rPr lang="ru-RU" altLang="en-US" sz="2800" dirty="0">
                <a:sym typeface="+mn-ea"/>
              </a:rPr>
              <a:t>морфологический признак слов с предметным </a:t>
            </a:r>
            <a:r>
              <a:rPr lang="ru-RU" altLang="en-US" sz="2800" dirty="0" smtClean="0">
                <a:sym typeface="+mn-ea"/>
              </a:rPr>
              <a:t>значением, </a:t>
            </a:r>
            <a:r>
              <a:rPr lang="ru-RU" altLang="en-US" sz="2800" dirty="0">
                <a:sym typeface="+mn-ea"/>
              </a:rPr>
              <a:t>которые сочетаются с местоимениями ОНО, </a:t>
            </a:r>
            <a:r>
              <a:rPr lang="ru-RU" altLang="en-US" sz="2800" dirty="0" smtClean="0">
                <a:sym typeface="+mn-ea"/>
              </a:rPr>
              <a:t>МОЁ. </a:t>
            </a:r>
            <a:r>
              <a:rPr lang="ru-RU" altLang="en-US" sz="2800" dirty="0">
                <a:sym typeface="+mn-ea"/>
              </a:rPr>
              <a:t>Слова этого рода не связаны с половой принадлежностью </a:t>
            </a:r>
            <a:r>
              <a:rPr lang="ru-RU" altLang="en-US" sz="2800" dirty="0" smtClean="0">
                <a:sym typeface="+mn-ea"/>
              </a:rPr>
              <a:t>лиц. Существительные </a:t>
            </a:r>
            <a:r>
              <a:rPr lang="ru-RU" altLang="en-US" sz="2800" dirty="0">
                <a:sym typeface="+mn-ea"/>
              </a:rPr>
              <a:t>среднего рода в единственном числе именительного падежа имеют окончания -О, -Е. </a:t>
            </a:r>
            <a:r>
              <a:rPr lang="ru-RU" altLang="en-US" sz="2800" i="1" dirty="0" smtClean="0">
                <a:sym typeface="+mn-ea"/>
              </a:rPr>
              <a:t>Например</a:t>
            </a:r>
            <a:r>
              <a:rPr lang="ru-RU" altLang="en-US" sz="2800" i="1" dirty="0">
                <a:sym typeface="+mn-ea"/>
              </a:rPr>
              <a:t>, озеро, ведро, </a:t>
            </a:r>
            <a:r>
              <a:rPr lang="ru-RU" altLang="en-US" sz="2800" i="1" dirty="0" smtClean="0">
                <a:sym typeface="+mn-ea"/>
              </a:rPr>
              <a:t>молоко, </a:t>
            </a:r>
            <a:r>
              <a:rPr lang="ru-RU" altLang="en-US" sz="2800" i="1" dirty="0">
                <a:sym typeface="+mn-ea"/>
              </a:rPr>
              <a:t>горе, </a:t>
            </a:r>
            <a:r>
              <a:rPr lang="ru-RU" altLang="en-US" sz="2800" i="1" dirty="0" smtClean="0">
                <a:sym typeface="+mn-ea"/>
              </a:rPr>
              <a:t>счастье.</a:t>
            </a:r>
            <a:endParaRPr lang="ru-RU" altLang="en-US" sz="2800" i="1" dirty="0">
              <a:sym typeface="+mn-ea"/>
            </a:endParaRPr>
          </a:p>
        </p:txBody>
      </p:sp>
      <p:sp>
        <p:nvSpPr>
          <p:cNvPr id="4" name="Управляющая кнопка: назад 3">
            <a:hlinkClick r:id="rId4" action="ppaction://hlinksldjump"/>
          </p:cNvPr>
          <p:cNvSpPr/>
          <p:nvPr/>
        </p:nvSpPr>
        <p:spPr>
          <a:xfrm>
            <a:off x="7092000" y="5785457"/>
            <a:ext cx="791845" cy="653415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2655866" y="5598988"/>
            <a:ext cx="3887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0000FF"/>
                </a:solidFill>
              </a:rPr>
              <a:t>Есть 10 существительных среднего рода на –МЯ!</a:t>
            </a:r>
            <a:endParaRPr lang="ru-RU" sz="2400" b="1" i="1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/>
              <a:t>Общий род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1476000" y="1269365"/>
            <a:ext cx="721080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altLang="en-US" sz="2800" b="1" dirty="0">
                <a:solidFill>
                  <a:srgbClr val="0000FF"/>
                </a:solidFill>
                <a:sym typeface="+mn-ea"/>
              </a:rPr>
              <a:t>Общий род существительных </a:t>
            </a:r>
            <a:r>
              <a:rPr lang="ru-RU" altLang="en-US" sz="2800" dirty="0" smtClean="0">
                <a:sym typeface="+mn-ea"/>
              </a:rPr>
              <a:t>– это постоянный </a:t>
            </a:r>
            <a:r>
              <a:rPr lang="ru-RU" altLang="en-US" sz="2800" dirty="0">
                <a:sym typeface="+mn-ea"/>
              </a:rPr>
              <a:t>морфологический признак </a:t>
            </a:r>
            <a:r>
              <a:rPr lang="ru-RU" altLang="en-US" sz="2800" b="1" dirty="0" smtClean="0">
                <a:sym typeface="+mn-ea"/>
              </a:rPr>
              <a:t>одушевлённых </a:t>
            </a:r>
            <a:r>
              <a:rPr lang="ru-RU" altLang="en-US" sz="2800" dirty="0">
                <a:sym typeface="+mn-ea"/>
              </a:rPr>
              <a:t>существительных 1 склонения с окончаниями -А,-Я, </a:t>
            </a:r>
            <a:r>
              <a:rPr lang="ru-RU" altLang="en-US" sz="2800" dirty="0" smtClean="0">
                <a:sym typeface="+mn-ea"/>
              </a:rPr>
              <a:t>которые </a:t>
            </a:r>
            <a:r>
              <a:rPr lang="ru-RU" altLang="en-US" sz="2800" dirty="0">
                <a:sym typeface="+mn-ea"/>
              </a:rPr>
              <a:t>могут относиться к </a:t>
            </a:r>
            <a:r>
              <a:rPr lang="ru-RU" altLang="en-US" sz="2800" i="1" u="sng" dirty="0">
                <a:sym typeface="+mn-ea"/>
              </a:rPr>
              <a:t>лицам как мужского, так и женского </a:t>
            </a:r>
            <a:r>
              <a:rPr lang="ru-RU" altLang="en-US" sz="2800" i="1" u="sng" dirty="0" smtClean="0">
                <a:sym typeface="+mn-ea"/>
              </a:rPr>
              <a:t>пола</a:t>
            </a:r>
            <a:r>
              <a:rPr lang="ru-RU" altLang="en-US" sz="2800" i="1" u="sng" dirty="0">
                <a:sym typeface="+mn-ea"/>
              </a:rPr>
              <a:t>. </a:t>
            </a:r>
          </a:p>
          <a:p>
            <a:r>
              <a:rPr lang="ru-RU" altLang="en-US" sz="2800" i="1" dirty="0">
                <a:sym typeface="+mn-ea"/>
              </a:rPr>
              <a:t>Например, обжора, задира, сладкоежка, неряха, невежда.</a:t>
            </a:r>
            <a:r>
              <a:rPr lang="ru-RU" altLang="en-US" sz="2400" i="1" dirty="0">
                <a:sym typeface="+mn-ea"/>
              </a:rPr>
              <a:t> </a:t>
            </a:r>
          </a:p>
        </p:txBody>
      </p:sp>
      <p:sp>
        <p:nvSpPr>
          <p:cNvPr id="4" name="Управляющая кнопка: назад 3">
            <a:hlinkClick r:id="rId4" action="ppaction://hlinksldjump"/>
          </p:cNvPr>
          <p:cNvSpPr/>
          <p:nvPr/>
        </p:nvSpPr>
        <p:spPr>
          <a:xfrm>
            <a:off x="7164000" y="5733415"/>
            <a:ext cx="720090" cy="692150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/>
              <a:t>Особенности рода </a:t>
            </a:r>
            <a:br>
              <a:rPr lang="ru-RU" altLang="en-US"/>
            </a:br>
            <a:r>
              <a:rPr lang="ru-RU" altLang="en-US"/>
              <a:t>в русском языке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1476000" y="1485265"/>
            <a:ext cx="70425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800" dirty="0"/>
              <a:t>В русском языке чаще всего </a:t>
            </a:r>
            <a:r>
              <a:rPr lang="ru-RU" altLang="en-US" sz="2800" b="1" dirty="0">
                <a:solidFill>
                  <a:srgbClr val="0000FF"/>
                </a:solidFill>
              </a:rPr>
              <a:t>название </a:t>
            </a:r>
            <a:r>
              <a:rPr lang="ru-RU" altLang="en-US" sz="2800" b="1" dirty="0" smtClean="0">
                <a:solidFill>
                  <a:srgbClr val="0000FF"/>
                </a:solidFill>
              </a:rPr>
              <a:t>профессий</a:t>
            </a:r>
            <a:r>
              <a:rPr lang="ru-RU" altLang="en-US" sz="2800" dirty="0" smtClean="0"/>
              <a:t> </a:t>
            </a:r>
            <a:r>
              <a:rPr lang="ru-RU" altLang="en-US" sz="2800" dirty="0"/>
              <a:t>относится к существительным мужского рода (</a:t>
            </a:r>
            <a:r>
              <a:rPr lang="ru-RU" altLang="en-US" sz="2800" i="1" dirty="0"/>
              <a:t>например, </a:t>
            </a:r>
            <a:r>
              <a:rPr lang="ru-RU" altLang="en-US" sz="2800" i="1" dirty="0" smtClean="0"/>
              <a:t>врач</a:t>
            </a:r>
            <a:r>
              <a:rPr lang="ru-RU" altLang="en-US" sz="2800" i="1" dirty="0"/>
              <a:t>, доктор, директор</a:t>
            </a:r>
            <a:r>
              <a:rPr lang="ru-RU" altLang="en-US" sz="2800" dirty="0"/>
              <a:t>). Эти существительные могут называть лиц женского пола (</a:t>
            </a:r>
            <a:r>
              <a:rPr lang="ru-RU" altLang="en-US" sz="2800" i="1" dirty="0"/>
              <a:t>доктор Лидия Михайловна, директор </a:t>
            </a:r>
            <a:r>
              <a:rPr lang="ru-RU" altLang="en-US" sz="2800" i="1" dirty="0" smtClean="0"/>
              <a:t>Иванова</a:t>
            </a:r>
            <a:r>
              <a:rPr lang="ru-RU" altLang="en-US" sz="2800" dirty="0" smtClean="0"/>
              <a:t>), </a:t>
            </a:r>
            <a:r>
              <a:rPr lang="ru-RU" altLang="en-US" sz="2800" dirty="0"/>
              <a:t>однако данные существительные  относятся к существительным мужского рода.</a:t>
            </a:r>
          </a:p>
        </p:txBody>
      </p:sp>
      <p:sp>
        <p:nvSpPr>
          <p:cNvPr id="4" name="Управляющая кнопка: назад 3">
            <a:hlinkClick r:id="rId4" action="ppaction://hlinksldjump"/>
          </p:cNvPr>
          <p:cNvSpPr/>
          <p:nvPr/>
        </p:nvSpPr>
        <p:spPr>
          <a:xfrm>
            <a:off x="7164000" y="5755640"/>
            <a:ext cx="720090" cy="647700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dirty="0"/>
              <a:t>Склонение </a:t>
            </a:r>
            <a:br>
              <a:rPr lang="ru-RU" altLang="en-US" dirty="0"/>
            </a:br>
            <a:r>
              <a:rPr lang="ru-RU" altLang="en-US" dirty="0"/>
              <a:t>существительных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457200" y="1629410"/>
            <a:ext cx="822960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3200" b="1" dirty="0">
                <a:solidFill>
                  <a:srgbClr val="0000FF"/>
                </a:solidFill>
              </a:rPr>
              <a:t>Склонение</a:t>
            </a:r>
            <a:r>
              <a:rPr lang="ru-RU" altLang="en-US" sz="3200" dirty="0"/>
              <a:t> </a:t>
            </a:r>
            <a:r>
              <a:rPr lang="ru-RU" altLang="en-US" sz="3200" dirty="0" smtClean="0"/>
              <a:t>– это изменение </a:t>
            </a:r>
            <a:r>
              <a:rPr lang="ru-RU" altLang="en-US" sz="3200" dirty="0"/>
              <a:t>существительного по падежам и числам. </a:t>
            </a: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484120" y="2781300"/>
            <a:ext cx="4098290" cy="72009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600" b="1" dirty="0"/>
              <a:t>Склонение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92275" y="4149090"/>
            <a:ext cx="1511725" cy="7200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b="1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4" action="ppaction://hlinksldjump"/>
              </a:rPr>
              <a:t>первое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32655" y="5665470"/>
            <a:ext cx="3061970" cy="7200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b="1">
                <a:solidFill>
                  <a:schemeClr val="accent5">
                    <a:lumMod val="40000"/>
                    <a:lumOff val="60000"/>
                  </a:schemeClr>
                </a:solidFill>
                <a:hlinkClick r:id="rId5" action="ppaction://hlinksldjump"/>
              </a:rPr>
              <a:t>несклоняемые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94108" y="5661025"/>
            <a:ext cx="3061970" cy="7200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b="1">
                <a:solidFill>
                  <a:schemeClr val="accent5">
                    <a:lumMod val="40000"/>
                    <a:lumOff val="60000"/>
                  </a:schemeClr>
                </a:solidFill>
                <a:hlinkClick r:id="rId6" action="ppaction://hlinksldjump"/>
              </a:rPr>
              <a:t>разносклоняемые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51910" y="4149090"/>
            <a:ext cx="1370965" cy="7327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b="1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7" action="ppaction://hlinksldjump"/>
              </a:rPr>
              <a:t>второе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12180" y="4077970"/>
            <a:ext cx="1421130" cy="8039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b="1" dirty="0">
                <a:solidFill>
                  <a:schemeClr val="accent5">
                    <a:lumMod val="40000"/>
                    <a:lumOff val="60000"/>
                  </a:schemeClr>
                </a:solidFill>
                <a:hlinkClick r:id="rId8" action="ppaction://hlinksldjump"/>
              </a:rPr>
              <a:t>третье</a:t>
            </a:r>
          </a:p>
        </p:txBody>
      </p:sp>
      <p:sp>
        <p:nvSpPr>
          <p:cNvPr id="11" name="Текстовое поле 10"/>
          <p:cNvSpPr txBox="1"/>
          <p:nvPr/>
        </p:nvSpPr>
        <p:spPr>
          <a:xfrm>
            <a:off x="2339975" y="5005070"/>
            <a:ext cx="53816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400" b="1" dirty="0"/>
              <a:t>также обратите внимание на...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4500245" y="3536950"/>
            <a:ext cx="215900" cy="5759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13" name="Стрелка вниз 12"/>
          <p:cNvSpPr/>
          <p:nvPr/>
        </p:nvSpPr>
        <p:spPr>
          <a:xfrm>
            <a:off x="2771775" y="3501390"/>
            <a:ext cx="215900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15" name="Стрелка вниз 14"/>
          <p:cNvSpPr/>
          <p:nvPr/>
        </p:nvSpPr>
        <p:spPr>
          <a:xfrm>
            <a:off x="6155690" y="3501390"/>
            <a:ext cx="215900" cy="5759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ru-RU">
                <a:sym typeface="+mn-ea"/>
              </a:rPr>
              <a:t>I</a:t>
            </a:r>
            <a:r>
              <a:rPr lang="ru-RU" altLang="en-US">
                <a:sym typeface="+mn-ea"/>
              </a:rPr>
              <a:t> склонение</a:t>
            </a:r>
            <a:endParaRPr lang="ru-RU" altLang="en-US"/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pic>
        <p:nvPicPr>
          <p:cNvPr id="14" name="Изображение 13" descr="мужской-женский-значок-"/>
          <p:cNvPicPr>
            <a:picLocks noChangeAspect="1"/>
          </p:cNvPicPr>
          <p:nvPr/>
        </p:nvPicPr>
        <p:blipFill>
          <a:blip r:embed="rId4"/>
          <a:srcRect l="11462" t="14590" r="48609" b="13668"/>
          <a:stretch>
            <a:fillRect/>
          </a:stretch>
        </p:blipFill>
        <p:spPr>
          <a:xfrm>
            <a:off x="6012180" y="1269365"/>
            <a:ext cx="774065" cy="1468120"/>
          </a:xfrm>
          <a:prstGeom prst="roundRect">
            <a:avLst/>
          </a:prstGeom>
          <a:ln>
            <a:noFill/>
          </a:ln>
          <a:effectLst>
            <a:softEdge rad="31750"/>
          </a:effectLst>
        </p:spPr>
      </p:pic>
      <p:pic>
        <p:nvPicPr>
          <p:cNvPr id="22" name="Изображение 21" descr="мужской-женский-значок-"/>
          <p:cNvPicPr>
            <a:picLocks noChangeAspect="1"/>
          </p:cNvPicPr>
          <p:nvPr/>
        </p:nvPicPr>
        <p:blipFill>
          <a:blip r:embed="rId4"/>
          <a:srcRect l="49025" t="14981" r="10747" b="10631"/>
          <a:stretch>
            <a:fillRect/>
          </a:stretch>
        </p:blipFill>
        <p:spPr>
          <a:xfrm>
            <a:off x="6875780" y="1269365"/>
            <a:ext cx="823595" cy="1461770"/>
          </a:xfrm>
          <a:prstGeom prst="roundRect">
            <a:avLst/>
          </a:prstGeom>
          <a:effectLst>
            <a:softEdge rad="31750"/>
          </a:effectLst>
        </p:spPr>
      </p:pic>
      <p:sp>
        <p:nvSpPr>
          <p:cNvPr id="27" name="Текстовое поле 26"/>
          <p:cNvSpPr txBox="1"/>
          <p:nvPr/>
        </p:nvSpPr>
        <p:spPr>
          <a:xfrm>
            <a:off x="539750" y="1269365"/>
            <a:ext cx="554425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600" dirty="0"/>
              <a:t>К </a:t>
            </a:r>
            <a:r>
              <a:rPr lang="ru-RU" altLang="en-US" sz="2600" b="1" dirty="0">
                <a:solidFill>
                  <a:srgbClr val="0000FF"/>
                </a:solidFill>
              </a:rPr>
              <a:t>первому склонению</a:t>
            </a:r>
            <a:r>
              <a:rPr lang="ru-RU" altLang="en-US" sz="2600" dirty="0"/>
              <a:t> относятся существительные </a:t>
            </a:r>
            <a:r>
              <a:rPr lang="ru-RU" altLang="en-US" sz="2600" dirty="0" smtClean="0"/>
              <a:t>женского </a:t>
            </a:r>
            <a:r>
              <a:rPr lang="ru-RU" altLang="en-US" sz="2600" dirty="0"/>
              <a:t>и мужского рода с окончаниями -А,</a:t>
            </a:r>
          </a:p>
          <a:p>
            <a:r>
              <a:rPr lang="ru-RU" altLang="en-US" sz="2600" dirty="0"/>
              <a:t>-Я в именительном падеже единственного числа, а также существительные общего рода</a:t>
            </a:r>
            <a:r>
              <a:rPr lang="ru-RU" altLang="en-US" sz="2600" dirty="0" smtClean="0"/>
              <a:t>. </a:t>
            </a:r>
            <a:r>
              <a:rPr lang="ru-RU" altLang="en-US" sz="2600" i="1" dirty="0" smtClean="0"/>
              <a:t>Например, мама, папа, егоза.</a:t>
            </a:r>
            <a:endParaRPr lang="ru-RU" altLang="en-US" sz="2600" i="1" dirty="0"/>
          </a:p>
        </p:txBody>
      </p:sp>
      <p:sp>
        <p:nvSpPr>
          <p:cNvPr id="29" name="Блок-схема: процесс  28"/>
          <p:cNvSpPr/>
          <p:nvPr/>
        </p:nvSpPr>
        <p:spPr>
          <a:xfrm>
            <a:off x="7822565" y="1269365"/>
            <a:ext cx="864235" cy="122428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200" b="1">
                <a:solidFill>
                  <a:schemeClr val="tx1"/>
                </a:solidFill>
              </a:rPr>
              <a:t>-А</a:t>
            </a:r>
          </a:p>
          <a:p>
            <a:pPr algn="ctr"/>
            <a:r>
              <a:rPr lang="ru-RU" altLang="en-US" sz="3200" b="1">
                <a:solidFill>
                  <a:schemeClr val="tx1"/>
                </a:solidFill>
              </a:rPr>
              <a:t>-Я</a:t>
            </a:r>
          </a:p>
        </p:txBody>
      </p:sp>
      <p:sp>
        <p:nvSpPr>
          <p:cNvPr id="31" name="Текстовое поле 30"/>
          <p:cNvSpPr txBox="1"/>
          <p:nvPr/>
        </p:nvSpPr>
        <p:spPr>
          <a:xfrm>
            <a:off x="1259840" y="4048760"/>
            <a:ext cx="63487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400" b="1" dirty="0">
                <a:solidFill>
                  <a:srgbClr val="0000FF"/>
                </a:solidFill>
              </a:rPr>
              <a:t>Сложность вызывают окончания -И </a:t>
            </a:r>
            <a:r>
              <a:rPr lang="ru-RU" altLang="en-US" sz="2400" b="1" dirty="0" err="1">
                <a:solidFill>
                  <a:srgbClr val="0000FF"/>
                </a:solidFill>
              </a:rPr>
              <a:t>и</a:t>
            </a:r>
            <a:r>
              <a:rPr lang="ru-RU" altLang="en-US" sz="2400" b="1" dirty="0">
                <a:solidFill>
                  <a:srgbClr val="0000FF"/>
                </a:solidFill>
              </a:rPr>
              <a:t> -Е. </a:t>
            </a:r>
          </a:p>
        </p:txBody>
      </p:sp>
      <p:graphicFrame>
        <p:nvGraphicFramePr>
          <p:cNvPr id="35" name="Таблица 34"/>
          <p:cNvGraphicFramePr/>
          <p:nvPr>
            <p:extLst>
              <p:ext uri="{D42A27DB-BD31-4B8C-83A1-F6EECF244321}">
                <p14:modId xmlns:p14="http://schemas.microsoft.com/office/powerpoint/2010/main" val="3913109714"/>
              </p:ext>
            </p:extLst>
          </p:nvPr>
        </p:nvGraphicFramePr>
        <p:xfrm>
          <a:off x="1259840" y="4509135"/>
          <a:ext cx="535178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0435"/>
                <a:gridCol w="1871345"/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 dirty="0"/>
                        <a:t>Падеж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Окончание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Родительный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 b="1"/>
                        <a:t>И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/>
                        <a:t>Дательный, предложный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 b="1"/>
                        <a:t>Е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 dirty="0"/>
                        <a:t>Слово-помощник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000" dirty="0" smtClean="0"/>
                        <a:t>РЕКА, ЗЕМЛЯ</a:t>
                      </a:r>
                      <a:endParaRPr lang="ru-RU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Управляющая кнопка: назад 2">
            <a:hlinkClick r:id="rId5" action="ppaction://hlinksldjump"/>
          </p:cNvPr>
          <p:cNvSpPr/>
          <p:nvPr/>
        </p:nvSpPr>
        <p:spPr>
          <a:xfrm>
            <a:off x="7163999" y="5820410"/>
            <a:ext cx="658565" cy="618807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ru-RU" dirty="0">
                <a:sym typeface="+mn-ea"/>
              </a:rPr>
              <a:t>II</a:t>
            </a:r>
            <a:r>
              <a:rPr lang="ru-RU" altLang="en-US" dirty="0">
                <a:sym typeface="+mn-ea"/>
              </a:rPr>
              <a:t> склонение</a:t>
            </a:r>
            <a:endParaRPr lang="ru-RU" altLang="en-US" dirty="0"/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pic>
        <p:nvPicPr>
          <p:cNvPr id="22" name="Изображение 21" descr="мужской-женский-значок-"/>
          <p:cNvPicPr>
            <a:picLocks noChangeAspect="1"/>
          </p:cNvPicPr>
          <p:nvPr/>
        </p:nvPicPr>
        <p:blipFill>
          <a:blip r:embed="rId4"/>
          <a:srcRect l="49025" t="14981" r="10747" b="10631"/>
          <a:stretch>
            <a:fillRect/>
          </a:stretch>
        </p:blipFill>
        <p:spPr>
          <a:xfrm>
            <a:off x="6195695" y="1269365"/>
            <a:ext cx="713105" cy="1231265"/>
          </a:xfrm>
          <a:prstGeom prst="roundRect">
            <a:avLst/>
          </a:prstGeom>
          <a:effectLst>
            <a:softEdge rad="31750"/>
          </a:effectLst>
        </p:spPr>
      </p:pic>
      <p:sp>
        <p:nvSpPr>
          <p:cNvPr id="26" name="Блок-схема: процесс  25"/>
          <p:cNvSpPr/>
          <p:nvPr/>
        </p:nvSpPr>
        <p:spPr>
          <a:xfrm>
            <a:off x="7092315" y="2061210"/>
            <a:ext cx="681355" cy="95440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b="1">
                <a:solidFill>
                  <a:schemeClr val="tx1"/>
                </a:solidFill>
              </a:rPr>
              <a:t>-О</a:t>
            </a:r>
          </a:p>
          <a:p>
            <a:pPr algn="ctr"/>
            <a:r>
              <a:rPr lang="ru-RU" altLang="en-US" sz="2800" b="1">
                <a:solidFill>
                  <a:schemeClr val="tx1"/>
                </a:solidFill>
              </a:rPr>
              <a:t>-Е</a:t>
            </a:r>
          </a:p>
        </p:txBody>
      </p:sp>
      <p:sp>
        <p:nvSpPr>
          <p:cNvPr id="27" name="Блок-схема: процесс  26"/>
          <p:cNvSpPr/>
          <p:nvPr/>
        </p:nvSpPr>
        <p:spPr>
          <a:xfrm>
            <a:off x="6228080" y="2511425"/>
            <a:ext cx="647700" cy="50419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29" name="Текстовое поле 28"/>
          <p:cNvSpPr txBox="1"/>
          <p:nvPr/>
        </p:nvSpPr>
        <p:spPr>
          <a:xfrm>
            <a:off x="6709092" y="1308223"/>
            <a:ext cx="14478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en-US" sz="2400" b="1" dirty="0"/>
              <a:t>средний род</a:t>
            </a:r>
          </a:p>
        </p:txBody>
      </p:sp>
      <p:sp>
        <p:nvSpPr>
          <p:cNvPr id="31" name="Текстовое поле 30"/>
          <p:cNvSpPr txBox="1"/>
          <p:nvPr/>
        </p:nvSpPr>
        <p:spPr>
          <a:xfrm>
            <a:off x="756285" y="1269365"/>
            <a:ext cx="52311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800" dirty="0"/>
              <a:t>Ко </a:t>
            </a:r>
            <a:r>
              <a:rPr lang="ru-RU" altLang="en-US" sz="2800" b="1" dirty="0">
                <a:solidFill>
                  <a:srgbClr val="0000FF"/>
                </a:solidFill>
              </a:rPr>
              <a:t>второму склонению </a:t>
            </a:r>
            <a:r>
              <a:rPr lang="ru-RU" altLang="en-US" sz="2800" dirty="0"/>
              <a:t>относятся существительные мужского рода с нулевым окончанием и среднего рода с окончанием -О, -Е. </a:t>
            </a:r>
            <a:r>
              <a:rPr lang="ru-RU" altLang="en-US" sz="2800" i="1" dirty="0"/>
              <a:t>Н</a:t>
            </a:r>
            <a:r>
              <a:rPr lang="ru-RU" altLang="en-US" sz="2800" i="1" dirty="0" smtClean="0"/>
              <a:t>апример, отец, брат, озеро, море.</a:t>
            </a:r>
            <a:endParaRPr lang="ru-RU" altLang="en-US" sz="2800" i="1" dirty="0"/>
          </a:p>
        </p:txBody>
      </p:sp>
      <p:sp>
        <p:nvSpPr>
          <p:cNvPr id="32" name="Текстовое поле 31"/>
          <p:cNvSpPr txBox="1"/>
          <p:nvPr/>
        </p:nvSpPr>
        <p:spPr>
          <a:xfrm>
            <a:off x="2411730" y="4077335"/>
            <a:ext cx="62750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800" dirty="0"/>
              <a:t>У существительных 2 склонения нет окончания И!</a:t>
            </a:r>
          </a:p>
          <a:p>
            <a:r>
              <a:rPr lang="ru-RU" altLang="en-US" sz="2800" dirty="0"/>
              <a:t>Во втором склонении смело пишем Е!</a:t>
            </a:r>
          </a:p>
        </p:txBody>
      </p:sp>
      <p:sp>
        <p:nvSpPr>
          <p:cNvPr id="3" name="Управляющая кнопка: назад 2">
            <a:hlinkClick r:id="rId5" action="ppaction://hlinksldjump"/>
          </p:cNvPr>
          <p:cNvSpPr/>
          <p:nvPr/>
        </p:nvSpPr>
        <p:spPr>
          <a:xfrm>
            <a:off x="7092315" y="5716965"/>
            <a:ext cx="740902" cy="719455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ru-RU" dirty="0">
                <a:sym typeface="+mn-ea"/>
              </a:rPr>
              <a:t>III</a:t>
            </a:r>
            <a:r>
              <a:rPr lang="ru-RU" altLang="en-US" dirty="0">
                <a:sym typeface="+mn-ea"/>
              </a:rPr>
              <a:t> склонение</a:t>
            </a:r>
            <a:endParaRPr lang="ru-RU" altLang="en-US" dirty="0"/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pic>
        <p:nvPicPr>
          <p:cNvPr id="14" name="Изображение 13" descr="мужской-женский-значок-"/>
          <p:cNvPicPr>
            <a:picLocks noChangeAspect="1"/>
          </p:cNvPicPr>
          <p:nvPr/>
        </p:nvPicPr>
        <p:blipFill>
          <a:blip r:embed="rId4"/>
          <a:srcRect l="11462" t="14590" r="48609" b="13668"/>
          <a:stretch>
            <a:fillRect/>
          </a:stretch>
        </p:blipFill>
        <p:spPr>
          <a:xfrm>
            <a:off x="6732270" y="1313180"/>
            <a:ext cx="774065" cy="1468120"/>
          </a:xfrm>
          <a:prstGeom prst="roundRect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27" name="Блок-схема: процесс  26"/>
          <p:cNvSpPr/>
          <p:nvPr/>
        </p:nvSpPr>
        <p:spPr>
          <a:xfrm>
            <a:off x="7524115" y="1413510"/>
            <a:ext cx="647700" cy="50419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952500" y="1372235"/>
            <a:ext cx="5618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800" dirty="0"/>
              <a:t>К </a:t>
            </a:r>
            <a:r>
              <a:rPr lang="ru-RU" altLang="en-US" sz="2800" b="1" dirty="0">
                <a:solidFill>
                  <a:srgbClr val="0000FF"/>
                </a:solidFill>
              </a:rPr>
              <a:t>третьему склонению </a:t>
            </a:r>
            <a:r>
              <a:rPr lang="ru-RU" altLang="en-US" sz="2800" dirty="0"/>
              <a:t>относятся существительные женского рода с нулевым окончанием</a:t>
            </a:r>
            <a:r>
              <a:rPr lang="ru-RU" altLang="en-US" sz="2800" dirty="0" smtClean="0"/>
              <a:t>. </a:t>
            </a:r>
            <a:r>
              <a:rPr lang="ru-RU" altLang="en-US" sz="2800" i="1" dirty="0" smtClean="0"/>
              <a:t>Например,  мать, дочь, роскошь.</a:t>
            </a:r>
            <a:endParaRPr lang="ru-RU" altLang="en-US" sz="2800" i="1" dirty="0"/>
          </a:p>
          <a:p>
            <a:r>
              <a:rPr lang="ru-RU" altLang="en-US" sz="2800" dirty="0"/>
              <a:t>У существительных 3 склонения всегда пишется окончание И!</a:t>
            </a:r>
          </a:p>
        </p:txBody>
      </p:sp>
      <p:sp>
        <p:nvSpPr>
          <p:cNvPr id="4" name="Управляющая кнопка: назад 3">
            <a:hlinkClick r:id="rId5" action="ppaction://hlinksldjump"/>
          </p:cNvPr>
          <p:cNvSpPr/>
          <p:nvPr/>
        </p:nvSpPr>
        <p:spPr>
          <a:xfrm>
            <a:off x="7164000" y="5805000"/>
            <a:ext cx="675392" cy="634217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dirty="0"/>
              <a:t>Разносклоняемые </a:t>
            </a:r>
            <a:br>
              <a:rPr lang="ru-RU" altLang="en-US" dirty="0"/>
            </a:br>
            <a:r>
              <a:rPr lang="ru-RU" altLang="en-US" dirty="0"/>
              <a:t>существительные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589270"/>
            <a:ext cx="829945" cy="892175"/>
          </a:xfrm>
          <a:prstGeom prst="ellipse">
            <a:avLst/>
          </a:prstGeom>
        </p:spPr>
      </p:pic>
      <p:sp>
        <p:nvSpPr>
          <p:cNvPr id="100" name="Текстовое поле 99"/>
          <p:cNvSpPr txBox="1"/>
          <p:nvPr/>
        </p:nvSpPr>
        <p:spPr>
          <a:xfrm>
            <a:off x="1520190" y="3429000"/>
            <a:ext cx="656971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ru-RU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Разносклоняемые существительные</a:t>
            </a:r>
          </a:p>
          <a:p>
            <a:pPr indent="0"/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Бремя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Время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Вымя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</a:p>
          <a:p>
            <a:pPr indent="0"/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Знамя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Имя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Пламя</a:t>
            </a:r>
            <a:endParaRPr lang="en-US" sz="24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indent="0"/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Племя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Семя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Стремя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</a:t>
            </a:r>
            <a:r>
              <a:rPr 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Темя</a:t>
            </a:r>
            <a:r>
              <a:rPr lang="ru-RU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+ Путь</a:t>
            </a: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683895" y="1557020"/>
            <a:ext cx="796353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Разносклоняемые</a:t>
            </a:r>
            <a:r>
              <a:rPr lang="en-US" sz="2800" b="1" i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существительные</a:t>
            </a:r>
            <a:r>
              <a:rPr lang="en-US" sz="2800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dirty="0">
                <a:latin typeface="Times New Roman" panose="02020603050405020304" pitchFamily="18" charset="0"/>
              </a:rPr>
              <a:t>– </a:t>
            </a:r>
            <a:r>
              <a:rPr lang="en-US" sz="2800" b="0" dirty="0" err="1">
                <a:latin typeface="Times New Roman" panose="02020603050405020304" pitchFamily="18" charset="0"/>
              </a:rPr>
              <a:t>это</a:t>
            </a:r>
            <a:r>
              <a:rPr lang="en-US" sz="2800" b="0" dirty="0">
                <a:latin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</a:rPr>
              <a:t>существительные</a:t>
            </a:r>
            <a:r>
              <a:rPr lang="en-US" sz="2800" b="0" dirty="0">
                <a:latin typeface="Times New Roman" panose="02020603050405020304" pitchFamily="18" charset="0"/>
              </a:rPr>
              <a:t>, </a:t>
            </a:r>
            <a:r>
              <a:rPr lang="en-US" sz="2800" b="0" dirty="0" err="1">
                <a:latin typeface="Times New Roman" panose="02020603050405020304" pitchFamily="18" charset="0"/>
              </a:rPr>
              <a:t>которые</a:t>
            </a:r>
            <a:r>
              <a:rPr lang="en-US" sz="2800" b="0" dirty="0">
                <a:latin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</a:rPr>
              <a:t>имеют</a:t>
            </a:r>
            <a:r>
              <a:rPr lang="en-US" sz="2800" b="0" dirty="0">
                <a:latin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</a:rPr>
              <a:t>окончания</a:t>
            </a:r>
            <a:r>
              <a:rPr lang="en-US" sz="2800" b="0" dirty="0">
                <a:latin typeface="Times New Roman" panose="02020603050405020304" pitchFamily="18" charset="0"/>
              </a:rPr>
              <a:t> 2 и 3 </a:t>
            </a:r>
            <a:r>
              <a:rPr lang="en-US" sz="2800" b="0" dirty="0" err="1">
                <a:latin typeface="Times New Roman" panose="02020603050405020304" pitchFamily="18" charset="0"/>
              </a:rPr>
              <a:t>склонения</a:t>
            </a:r>
            <a:r>
              <a:rPr lang="en-US" sz="2800" b="0" dirty="0">
                <a:latin typeface="Times New Roman" panose="02020603050405020304" pitchFamily="18" charset="0"/>
              </a:rPr>
              <a:t>.</a:t>
            </a:r>
            <a:r>
              <a:rPr lang="ru-RU" altLang="en-US" sz="2800" b="0" dirty="0">
                <a:latin typeface="Times New Roman" panose="02020603050405020304" pitchFamily="18" charset="0"/>
              </a:rPr>
              <a:t> К ним  относятся 10 существительных среднего </a:t>
            </a:r>
            <a:r>
              <a:rPr lang="ru-RU" altLang="en-US" sz="2800" b="0" dirty="0" smtClean="0">
                <a:latin typeface="Times New Roman" panose="02020603050405020304" pitchFamily="18" charset="0"/>
              </a:rPr>
              <a:t>рода </a:t>
            </a:r>
            <a:r>
              <a:rPr lang="ru-RU" altLang="en-US" sz="2800" b="0" dirty="0">
                <a:latin typeface="Times New Roman" panose="02020603050405020304" pitchFamily="18" charset="0"/>
              </a:rPr>
              <a:t>на -МЯ + существительное путь.</a:t>
            </a:r>
          </a:p>
        </p:txBody>
      </p:sp>
      <p:graphicFrame>
        <p:nvGraphicFramePr>
          <p:cNvPr id="7" name="Таблица 6"/>
          <p:cNvGraphicFramePr/>
          <p:nvPr>
            <p:extLst>
              <p:ext uri="{D42A27DB-BD31-4B8C-83A1-F6EECF244321}">
                <p14:modId xmlns:p14="http://schemas.microsoft.com/office/powerpoint/2010/main" val="3646894637"/>
              </p:ext>
            </p:extLst>
          </p:nvPr>
        </p:nvGraphicFramePr>
        <p:xfrm>
          <a:off x="899795" y="5012690"/>
          <a:ext cx="571436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970"/>
                <a:gridCol w="1484630"/>
                <a:gridCol w="1548765"/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 b="1" dirty="0"/>
                        <a:t>Падеж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000" b="1" dirty="0"/>
                        <a:t>Окончание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000" b="1"/>
                        <a:t>Склонение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 b="1"/>
                        <a:t>Родит, дат., предл.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 b="1" dirty="0"/>
                        <a:t>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 b="1" dirty="0"/>
                        <a:t>3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altLang="en-US" sz="2400" b="1" dirty="0"/>
                        <a:t>Творит.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 b="1"/>
                        <a:t>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400" b="1" dirty="0"/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Управляющая кнопка: назад 3">
            <a:hlinkClick r:id="rId4" action="ppaction://hlinksldjump"/>
          </p:cNvPr>
          <p:cNvSpPr/>
          <p:nvPr/>
        </p:nvSpPr>
        <p:spPr>
          <a:xfrm>
            <a:off x="7236000" y="5733000"/>
            <a:ext cx="648090" cy="651290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dirty="0"/>
              <a:t>Несклоняемые</a:t>
            </a:r>
            <a:br>
              <a:rPr lang="ru-RU" altLang="en-US" dirty="0"/>
            </a:br>
            <a:r>
              <a:rPr lang="ru-RU" altLang="en-US" dirty="0"/>
              <a:t>существительные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100" name="Текстовое поле 99"/>
          <p:cNvSpPr txBox="1"/>
          <p:nvPr/>
        </p:nvSpPr>
        <p:spPr>
          <a:xfrm>
            <a:off x="1475999" y="1485265"/>
            <a:ext cx="6840001" cy="403187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charset="0"/>
              </a:rPr>
              <a:t>Несклоняемые</a:t>
            </a:r>
            <a:r>
              <a:rPr 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3200" b="0" dirty="0" err="1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charset="0"/>
              </a:rPr>
              <a:t>существительные</a:t>
            </a:r>
            <a:r>
              <a:rPr lang="en-US" sz="3200" b="0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endParaRPr lang="ru-RU" sz="3200" b="0" dirty="0" smtClean="0">
              <a:solidFill>
                <a:srgbClr val="0000FF"/>
              </a:solidFill>
              <a:latin typeface="Times New Roman" panose="02020603050405020304" pitchFamily="18" charset="0"/>
              <a:cs typeface="Calibri" panose="020F0502020204030204" charset="0"/>
            </a:endParaRPr>
          </a:p>
          <a:p>
            <a:pPr indent="0"/>
            <a:r>
              <a:rPr lang="en-US" sz="3200" b="0" dirty="0" err="1" smtClean="0">
                <a:latin typeface="Times New Roman" panose="02020603050405020304" pitchFamily="18" charset="0"/>
                <a:cs typeface="Calibri" panose="020F0502020204030204" charset="0"/>
              </a:rPr>
              <a:t>не</a:t>
            </a:r>
            <a:r>
              <a:rPr lang="en-US" sz="3200" b="0" dirty="0" smtClean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Calibri" panose="020F0502020204030204" charset="0"/>
              </a:rPr>
              <a:t>изменяются</a:t>
            </a:r>
            <a:r>
              <a:rPr 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Calibri" panose="020F0502020204030204" charset="0"/>
              </a:rPr>
              <a:t>по</a:t>
            </a:r>
            <a:r>
              <a:rPr 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Calibri" panose="020F0502020204030204" charset="0"/>
              </a:rPr>
              <a:t>падежам</a:t>
            </a:r>
            <a:r>
              <a:rPr 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Calibri" panose="020F0502020204030204" charset="0"/>
              </a:rPr>
              <a:t>числам</a:t>
            </a:r>
            <a:r>
              <a:rPr 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en-US" sz="3200" b="0" dirty="0" err="1">
                <a:latin typeface="Times New Roman" panose="02020603050405020304" pitchFamily="18" charset="0"/>
                <a:cs typeface="Calibri" panose="020F0502020204030204" charset="0"/>
              </a:rPr>
              <a:t>не</a:t>
            </a:r>
            <a:r>
              <a:rPr 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Calibri" panose="020F0502020204030204" charset="0"/>
              </a:rPr>
              <a:t>имеют</a:t>
            </a:r>
            <a:r>
              <a:rPr 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3200" b="0" dirty="0" err="1">
                <a:latin typeface="Times New Roman" panose="02020603050405020304" pitchFamily="18" charset="0"/>
                <a:cs typeface="Calibri" panose="020F0502020204030204" charset="0"/>
              </a:rPr>
              <a:t>окончаний</a:t>
            </a:r>
            <a:r>
              <a:rPr 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. </a:t>
            </a:r>
            <a:r>
              <a:rPr lang="ru-RU" altLang="en-US" sz="3200" b="0" i="1" dirty="0">
                <a:latin typeface="Times New Roman" panose="02020603050405020304" pitchFamily="18" charset="0"/>
                <a:cs typeface="Calibri" panose="020F0502020204030204" charset="0"/>
              </a:rPr>
              <a:t>Например, кино, домино, пальто.</a:t>
            </a:r>
          </a:p>
          <a:p>
            <a:pPr indent="0"/>
            <a:r>
              <a:rPr lang="ru-RU" alt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Род таких существительных </a:t>
            </a:r>
            <a:r>
              <a:rPr lang="ru-RU" altLang="en-US" sz="3200" b="0" dirty="0" smtClean="0">
                <a:latin typeface="Times New Roman" panose="02020603050405020304" pitchFamily="18" charset="0"/>
                <a:cs typeface="Calibri" panose="020F0502020204030204" charset="0"/>
              </a:rPr>
              <a:t>можно </a:t>
            </a:r>
            <a:r>
              <a:rPr lang="ru-RU" alt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определить по прилагательному (</a:t>
            </a:r>
            <a:r>
              <a:rPr lang="ru-RU" altLang="en-US" sz="3200" b="0" i="1" dirty="0">
                <a:latin typeface="Times New Roman" panose="02020603050405020304" pitchFamily="18" charset="0"/>
                <a:cs typeface="Calibri" panose="020F0502020204030204" charset="0"/>
              </a:rPr>
              <a:t>горячий кофе, </a:t>
            </a:r>
            <a:r>
              <a:rPr lang="ru-RU" altLang="en-US" sz="3200" b="0" i="1" dirty="0" smtClean="0">
                <a:latin typeface="Times New Roman" panose="02020603050405020304" pitchFamily="18" charset="0"/>
                <a:cs typeface="Calibri" panose="020F0502020204030204" charset="0"/>
              </a:rPr>
              <a:t>знакомая мисс, </a:t>
            </a:r>
            <a:r>
              <a:rPr lang="ru-RU" altLang="en-US" sz="3200" b="0" i="1" dirty="0">
                <a:latin typeface="Times New Roman" panose="02020603050405020304" pitchFamily="18" charset="0"/>
                <a:cs typeface="Calibri" panose="020F0502020204030204" charset="0"/>
              </a:rPr>
              <a:t>интересное кино</a:t>
            </a:r>
            <a:r>
              <a:rPr lang="ru-RU" altLang="en-US" sz="3200" b="0" dirty="0">
                <a:latin typeface="Times New Roman" panose="02020603050405020304" pitchFamily="18" charset="0"/>
                <a:cs typeface="Calibri" panose="020F0502020204030204" charset="0"/>
              </a:rPr>
              <a:t>).</a:t>
            </a:r>
          </a:p>
        </p:txBody>
      </p:sp>
      <p:sp>
        <p:nvSpPr>
          <p:cNvPr id="3" name="Управляющая кнопка: назад 2">
            <a:hlinkClick r:id="rId4" action="ppaction://hlinksldjump"/>
          </p:cNvPr>
          <p:cNvSpPr/>
          <p:nvPr/>
        </p:nvSpPr>
        <p:spPr>
          <a:xfrm>
            <a:off x="6156000" y="5799263"/>
            <a:ext cx="648000" cy="592537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  <p:sp>
        <p:nvSpPr>
          <p:cNvPr id="4" name="Управляющая кнопка: сведения 3">
            <a:hlinkClick r:id="" action="ppaction://hlinkshowjump?jump=nextslide"/>
          </p:cNvPr>
          <p:cNvSpPr/>
          <p:nvPr/>
        </p:nvSpPr>
        <p:spPr>
          <a:xfrm>
            <a:off x="7164000" y="5799263"/>
            <a:ext cx="693498" cy="587137"/>
          </a:xfrm>
          <a:prstGeom prst="actionButtonInformation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68000" y="981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en-US" sz="2800" b="1" dirty="0">
                <a:solidFill>
                  <a:srgbClr val="0000FF"/>
                </a:solidFill>
              </a:rPr>
              <a:t>Данная работа, выполненная с помощью приёма «опорный конспект», представляет собой теоретические </a:t>
            </a:r>
            <a:r>
              <a:rPr lang="ru-RU" altLang="en-US" sz="2800" b="1" dirty="0" smtClean="0">
                <a:solidFill>
                  <a:srgbClr val="0000FF"/>
                </a:solidFill>
              </a:rPr>
              <a:t>сведения </a:t>
            </a:r>
            <a:r>
              <a:rPr lang="ru-RU" altLang="en-US" sz="2800" b="1" dirty="0">
                <a:solidFill>
                  <a:srgbClr val="0000FF"/>
                </a:solidFill>
              </a:rPr>
              <a:t>по теме «</a:t>
            </a:r>
            <a:r>
              <a:rPr lang="ru-RU" altLang="en-US" sz="2800" b="1" dirty="0" smtClean="0">
                <a:solidFill>
                  <a:srgbClr val="0000FF"/>
                </a:solidFill>
              </a:rPr>
              <a:t>Морфологические </a:t>
            </a:r>
            <a:r>
              <a:rPr lang="ru-RU" altLang="en-US" sz="2800" b="1" dirty="0">
                <a:solidFill>
                  <a:srgbClr val="0000FF"/>
                </a:solidFill>
              </a:rPr>
              <a:t>признаки имени существительного (постоянные)». Все категории в опорной схеме активны. </a:t>
            </a:r>
            <a:r>
              <a:rPr lang="ru-RU" altLang="en-US" sz="2800" b="1" dirty="0">
                <a:solidFill>
                  <a:srgbClr val="0000FF"/>
                </a:solidFill>
                <a:sym typeface="+mn-ea"/>
              </a:rPr>
              <a:t>Теоретический материал дан по УМК </a:t>
            </a:r>
            <a:r>
              <a:rPr lang="ru-RU" altLang="en-US" sz="2800" b="1" dirty="0" err="1" smtClean="0">
                <a:solidFill>
                  <a:srgbClr val="0000FF"/>
                </a:solidFill>
                <a:sym typeface="+mn-ea"/>
              </a:rPr>
              <a:t>Рыбченковой</a:t>
            </a:r>
            <a:r>
              <a:rPr lang="ru-RU" altLang="en-US" sz="2800" b="1" dirty="0" smtClean="0">
                <a:solidFill>
                  <a:srgbClr val="0000FF"/>
                </a:solidFill>
                <a:sym typeface="+mn-ea"/>
              </a:rPr>
              <a:t> </a:t>
            </a:r>
            <a:r>
              <a:rPr lang="ru-RU" altLang="en-US" sz="2800" b="1" dirty="0">
                <a:solidFill>
                  <a:srgbClr val="0000FF"/>
                </a:solidFill>
                <a:sym typeface="+mn-ea"/>
              </a:rPr>
              <a:t>Л.М. </a:t>
            </a:r>
            <a:endParaRPr lang="ru-RU" altLang="en-US" sz="2800" b="1" dirty="0" smtClean="0">
              <a:solidFill>
                <a:srgbClr val="0000FF"/>
              </a:solidFill>
              <a:sym typeface="+mn-ea"/>
            </a:endParaRPr>
          </a:p>
          <a:p>
            <a:pPr marL="0" indent="0" algn="ctr">
              <a:buNone/>
            </a:pPr>
            <a:r>
              <a:rPr lang="ru-RU" altLang="en-US" sz="2800" b="1" dirty="0" smtClean="0">
                <a:solidFill>
                  <a:srgbClr val="0000FF"/>
                </a:solidFill>
              </a:rPr>
              <a:t>Конспект </a:t>
            </a:r>
            <a:r>
              <a:rPr lang="ru-RU" altLang="en-US" sz="2800" b="1" dirty="0">
                <a:solidFill>
                  <a:srgbClr val="0000FF"/>
                </a:solidFill>
              </a:rPr>
              <a:t>строится на основе «ёлочки»  </a:t>
            </a:r>
            <a:r>
              <a:rPr lang="ru-RU" altLang="en-US" sz="28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  <a:hlinkClick r:id="rId2" action="ppaction://hlinksldjump"/>
              </a:rPr>
              <a:t>Прохоровой Натальи Георгиевны.</a:t>
            </a:r>
            <a:endParaRPr lang="ru-RU" altLang="en-US" sz="2800" b="1" i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dirty="0"/>
              <a:t>Род несклоняемых существительных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100" name="Текстовое поле 99"/>
          <p:cNvSpPr txBox="1"/>
          <p:nvPr/>
        </p:nvSpPr>
        <p:spPr>
          <a:xfrm>
            <a:off x="459670" y="3573000"/>
            <a:ext cx="7496329" cy="286232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1. </a:t>
            </a:r>
            <a:r>
              <a:rPr lang="ru-RU" alt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Род </a:t>
            </a:r>
            <a:r>
              <a:rPr lang="ru-RU" altLang="en-US" sz="2000" b="0" dirty="0" smtClean="0">
                <a:latin typeface="Times New Roman" panose="02020603050405020304" pitchFamily="18" charset="0"/>
                <a:cs typeface="Calibri" panose="020F0502020204030204" charset="0"/>
              </a:rPr>
              <a:t>несклоняемых </a:t>
            </a:r>
            <a:r>
              <a:rPr lang="ru-RU" alt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существительных, о</a:t>
            </a:r>
            <a:r>
              <a:rPr lang="en-US" sz="2000" b="0" dirty="0" err="1" smtClean="0">
                <a:latin typeface="Times New Roman" panose="02020603050405020304" pitchFamily="18" charset="0"/>
                <a:cs typeface="Calibri" panose="020F0502020204030204" charset="0"/>
              </a:rPr>
              <a:t>бозначаю</a:t>
            </a:r>
            <a:r>
              <a:rPr lang="ru-RU" sz="2000" b="0" dirty="0" smtClean="0">
                <a:latin typeface="Times New Roman" panose="02020603050405020304" pitchFamily="18" charset="0"/>
                <a:cs typeface="Calibri" panose="020F0502020204030204" charset="0"/>
              </a:rPr>
              <a:t>щ</a:t>
            </a:r>
            <a:r>
              <a:rPr lang="en-US" sz="2000" b="0" dirty="0" err="1" smtClean="0">
                <a:latin typeface="Times New Roman" panose="02020603050405020304" pitchFamily="18" charset="0"/>
                <a:cs typeface="Calibri" panose="020F0502020204030204" charset="0"/>
              </a:rPr>
              <a:t>их</a:t>
            </a:r>
            <a:r>
              <a:rPr lang="en-US" sz="2000" b="0" dirty="0" smtClean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географические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названия</a:t>
            </a:r>
            <a:r>
              <a:rPr lang="ru-RU" alt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,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определяется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по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роду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географического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объекта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: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Сочи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–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это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город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город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–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существительное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мужского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рода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значит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Сочи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–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мужского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рода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;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Миссисипи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–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это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река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значит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женского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рода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.</a:t>
            </a:r>
          </a:p>
          <a:p>
            <a:pPr indent="0"/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2. </a:t>
            </a:r>
            <a:r>
              <a:rPr lang="ru-RU" sz="2000" dirty="0" smtClean="0">
                <a:latin typeface="Times New Roman" panose="02020603050405020304" pitchFamily="18" charset="0"/>
                <a:cs typeface="Calibri" panose="020F0502020204030204" charset="0"/>
              </a:rPr>
              <a:t>Род о</a:t>
            </a:r>
            <a:r>
              <a:rPr lang="en-US" sz="2000" b="0" dirty="0" err="1" smtClean="0">
                <a:latin typeface="Times New Roman" panose="02020603050405020304" pitchFamily="18" charset="0"/>
                <a:cs typeface="Calibri" panose="020F0502020204030204" charset="0"/>
              </a:rPr>
              <a:t>бразованных</a:t>
            </a:r>
            <a:r>
              <a:rPr lang="en-US" sz="2000" b="0" dirty="0" smtClean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из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начальных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букв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ru-RU" sz="2000" b="0" dirty="0" smtClean="0">
                <a:latin typeface="Times New Roman" panose="02020603050405020304" pitchFamily="18" charset="0"/>
                <a:cs typeface="Calibri" panose="020F0502020204030204" charset="0"/>
              </a:rPr>
              <a:t>слов </a:t>
            </a:r>
            <a:r>
              <a:rPr lang="en-US" sz="2000" b="0" dirty="0" err="1" smtClean="0">
                <a:latin typeface="Times New Roman" panose="02020603050405020304" pitchFamily="18" charset="0"/>
                <a:cs typeface="Calibri" panose="020F0502020204030204" charset="0"/>
              </a:rPr>
              <a:t>определяется</a:t>
            </a:r>
            <a:r>
              <a:rPr lang="en-US" sz="2000" b="0" dirty="0" smtClean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по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роду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главного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слова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.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Для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определения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рода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нужно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расшифровать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слово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найти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главное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и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по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нему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определить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dirty="0" err="1">
                <a:latin typeface="Times New Roman" panose="02020603050405020304" pitchFamily="18" charset="0"/>
                <a:cs typeface="Calibri" panose="020F0502020204030204" charset="0"/>
              </a:rPr>
              <a:t>род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: 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СНГ – </a:t>
            </a:r>
            <a:r>
              <a:rPr lang="en-US" sz="2000" b="1" i="1" dirty="0" err="1">
                <a:latin typeface="Times New Roman" panose="02020603050405020304" pitchFamily="18" charset="0"/>
                <a:cs typeface="Calibri" panose="020F0502020204030204" charset="0"/>
              </a:rPr>
              <a:t>содружество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независимых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государств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en-US" sz="2000" b="0" i="1" dirty="0" err="1">
                <a:latin typeface="Times New Roman" panose="02020603050405020304" pitchFamily="18" charset="0"/>
                <a:cs typeface="Calibri" panose="020F0502020204030204" charset="0"/>
              </a:rPr>
              <a:t>значит</a:t>
            </a:r>
            <a:r>
              <a:rPr lang="en-US" sz="2000" b="0" i="1" dirty="0">
                <a:latin typeface="Times New Roman" panose="02020603050405020304" pitchFamily="18" charset="0"/>
                <a:cs typeface="Calibri" panose="020F0502020204030204" charset="0"/>
              </a:rPr>
              <a:t>, </a:t>
            </a:r>
            <a:r>
              <a:rPr lang="ru-RU" sz="2000" b="0" i="1" dirty="0" smtClean="0">
                <a:latin typeface="Times New Roman" panose="02020603050405020304" pitchFamily="18" charset="0"/>
                <a:cs typeface="Calibri" panose="020F0502020204030204" charset="0"/>
              </a:rPr>
              <a:t>СНГ – </a:t>
            </a:r>
            <a:r>
              <a:rPr lang="en-US" sz="2000" b="0" i="1" dirty="0" err="1" smtClean="0">
                <a:latin typeface="Times New Roman" panose="02020603050405020304" pitchFamily="18" charset="0"/>
                <a:cs typeface="Calibri" panose="020F0502020204030204" charset="0"/>
              </a:rPr>
              <a:t>среднего</a:t>
            </a:r>
            <a:r>
              <a:rPr lang="ru-RU" sz="2000" b="0" i="1" dirty="0" smtClean="0">
                <a:latin typeface="Times New Roman" panose="02020603050405020304" pitchFamily="18" charset="0"/>
                <a:cs typeface="Calibri" panose="020F0502020204030204" charset="0"/>
              </a:rPr>
              <a:t> </a:t>
            </a:r>
            <a:r>
              <a:rPr lang="en-US" sz="2000" b="0" i="1" dirty="0" err="1" smtClean="0">
                <a:latin typeface="Times New Roman" panose="02020603050405020304" pitchFamily="18" charset="0"/>
                <a:cs typeface="Calibri" panose="020F0502020204030204" charset="0"/>
              </a:rPr>
              <a:t>рода</a:t>
            </a:r>
            <a:r>
              <a:rPr lang="en-US" sz="2000" b="0" dirty="0">
                <a:latin typeface="Times New Roman" panose="02020603050405020304" pitchFamily="18" charset="0"/>
                <a:cs typeface="Calibri" panose="020F0502020204030204" charset="0"/>
              </a:rPr>
              <a:t>.</a:t>
            </a:r>
            <a:endParaRPr lang="en-US" altLang="en-US" sz="2000" b="0" dirty="0">
              <a:latin typeface="Times New Roman" panose="02020603050405020304" pitchFamily="18" charset="0"/>
              <a:cs typeface="Calibri" panose="020F0502020204030204" charset="0"/>
            </a:endParaRPr>
          </a:p>
        </p:txBody>
      </p:sp>
      <p:graphicFrame>
        <p:nvGraphicFramePr>
          <p:cNvPr id="3" name="Таблица 2"/>
          <p:cNvGraphicFramePr/>
          <p:nvPr>
            <p:extLst>
              <p:ext uri="{D42A27DB-BD31-4B8C-83A1-F6EECF244321}">
                <p14:modId xmlns:p14="http://schemas.microsoft.com/office/powerpoint/2010/main" val="1700265193"/>
              </p:ext>
            </p:extLst>
          </p:nvPr>
        </p:nvGraphicFramePr>
        <p:xfrm>
          <a:off x="457199" y="1417955"/>
          <a:ext cx="8220076" cy="192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2304"/>
                <a:gridCol w="2600405"/>
                <a:gridCol w="2067367"/>
              </a:tblGrid>
              <a:tr h="4660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Мужской</a:t>
                      </a:r>
                      <a:endParaRPr lang="en-US" altLang="en-US" sz="2400" b="1" dirty="0">
                        <a:latin typeface="Times New Roman" panose="02020603050405020304" pitchFamily="18" charset="0"/>
                        <a:cs typeface="Calibri" panose="020F0502020204030204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Женский</a:t>
                      </a:r>
                      <a:endParaRPr lang="en-US" altLang="en-US" sz="2400" b="1" dirty="0">
                        <a:latin typeface="Times New Roman" panose="02020603050405020304" pitchFamily="18" charset="0"/>
                        <a:cs typeface="Calibri" panose="020F0502020204030204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Средний</a:t>
                      </a:r>
                      <a:endParaRPr lang="en-US" altLang="en-US" sz="2400" b="1" dirty="0">
                        <a:latin typeface="Times New Roman" panose="02020603050405020304" pitchFamily="18" charset="0"/>
                        <a:cs typeface="Calibri" panose="020F0502020204030204" charset="0"/>
                        <a:sym typeface="+mn-ea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Существительные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</a:t>
                      </a:r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обозначаю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щ</a:t>
                      </a:r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ие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лиц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мужского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пола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(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конферансье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)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</a:t>
                      </a:r>
                      <a:endParaRPr lang="en-US" sz="1800" dirty="0">
                        <a:latin typeface="Times New Roman" panose="02020603050405020304" pitchFamily="18" charset="0"/>
                        <a:cs typeface="Calibri" panose="020F0502020204030204" charset="0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животных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(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кенгуру</a:t>
                      </a:r>
                      <a:r>
                        <a:rPr lang="en-US" sz="1800" i="1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шимпанзе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какаду)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и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н</a:t>
                      </a:r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екоторые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другие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: 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пенальти</a:t>
                      </a:r>
                      <a:r>
                        <a:rPr lang="en-US" sz="1800" i="1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торнадо</a:t>
                      </a:r>
                      <a:r>
                        <a:rPr lang="en-US" sz="1800" i="1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кофе</a:t>
                      </a:r>
                      <a:endParaRPr lang="ru-RU" alt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Существительные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</a:t>
                      </a: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обозначающие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лиц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женского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пола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(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мадам</a:t>
                      </a:r>
                      <a:r>
                        <a:rPr lang="en-US" sz="1800" i="1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леди</a:t>
                      </a:r>
                      <a:r>
                        <a:rPr lang="ru-RU" sz="1800" i="1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)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и н</a:t>
                      </a:r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екоторые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другие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: </a:t>
                      </a:r>
                      <a:r>
                        <a:rPr lang="en-US" sz="1800" i="1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кольраби</a:t>
                      </a:r>
                      <a:r>
                        <a:rPr lang="en-US" sz="1800" i="1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авеню</a:t>
                      </a:r>
                      <a:endParaRPr lang="en-US" sz="1800" i="1" dirty="0" smtClean="0">
                        <a:latin typeface="Times New Roman" panose="02020603050405020304" pitchFamily="18" charset="0"/>
                        <a:cs typeface="Calibri" panose="020F0502020204030204" charset="0"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Большинство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иноязычных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 </a:t>
                      </a:r>
                      <a:r>
                        <a:rPr lang="en-US" sz="1800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существительных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: </a:t>
                      </a:r>
                      <a:r>
                        <a:rPr lang="en-US" sz="1800" i="1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кашне</a:t>
                      </a:r>
                      <a:r>
                        <a:rPr lang="en-US" sz="1800" i="1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</a:t>
                      </a:r>
                      <a:r>
                        <a:rPr lang="en-US" sz="1800" i="1" dirty="0" err="1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пальто</a:t>
                      </a:r>
                      <a:r>
                        <a:rPr lang="en-US" sz="1800" i="1" dirty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, </a:t>
                      </a:r>
                      <a:r>
                        <a:rPr lang="en-US" sz="1800" i="1" dirty="0" err="1" smtClean="0">
                          <a:latin typeface="Times New Roman" panose="02020603050405020304" pitchFamily="18" charset="0"/>
                          <a:cs typeface="Calibri" panose="020F0502020204030204" charset="0"/>
                          <a:sym typeface="+mn-ea"/>
                        </a:rPr>
                        <a:t>кино</a:t>
                      </a:r>
                      <a:endParaRPr lang="en-US" sz="1800" i="1" dirty="0" smtClean="0">
                        <a:latin typeface="Times New Roman" panose="02020603050405020304" pitchFamily="18" charset="0"/>
                        <a:cs typeface="Calibri" panose="020F0502020204030204" charset="0"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2280920"/>
          </a:xfrm>
        </p:spPr>
        <p:txBody>
          <a:bodyPr/>
          <a:lstStyle/>
          <a:p>
            <a:r>
              <a:rPr lang="ru-RU" altLang="en-US" sz="3600" dirty="0"/>
              <a:t>Особые окончания имеют существительные, оканчивающиеся </a:t>
            </a:r>
            <a:br>
              <a:rPr lang="ru-RU" altLang="en-US" sz="3600" dirty="0"/>
            </a:br>
            <a:r>
              <a:rPr lang="ru-RU" altLang="en-US" sz="3600" dirty="0"/>
              <a:t>на -ИЙ,  -ИЯ, -ИЕ</a:t>
            </a:r>
          </a:p>
        </p:txBody>
      </p:sp>
      <p:graphicFrame>
        <p:nvGraphicFramePr>
          <p:cNvPr id="6" name="Таблица 5"/>
          <p:cNvGraphicFramePr/>
          <p:nvPr/>
        </p:nvGraphicFramePr>
        <p:xfrm>
          <a:off x="1051560" y="2441575"/>
          <a:ext cx="7498080" cy="2823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520"/>
                <a:gridCol w="1874520"/>
                <a:gridCol w="1874520"/>
                <a:gridCol w="1874520"/>
              </a:tblGrid>
              <a:tr h="6413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Падеж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на -ИЯ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на -ИЙ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на -ИЕ</a:t>
                      </a:r>
                    </a:p>
                  </a:txBody>
                  <a:tcPr anchor="ctr"/>
                </a:tc>
              </a:tr>
              <a:tr h="15405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Род.п.</a:t>
                      </a:r>
                    </a:p>
                    <a:p>
                      <a:pPr algn="ctr">
                        <a:buNone/>
                      </a:pPr>
                      <a:r>
                        <a:rPr lang="ru-RU" altLang="en-US" sz="2800" b="1"/>
                        <a:t>Дат.п.</a:t>
                      </a:r>
                    </a:p>
                    <a:p>
                      <a:pPr algn="ctr">
                        <a:buNone/>
                      </a:pPr>
                      <a:r>
                        <a:rPr lang="ru-RU" altLang="en-US" sz="2800" b="1"/>
                        <a:t>Предл.п.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-И</a:t>
                      </a:r>
                    </a:p>
                    <a:p>
                      <a:pPr algn="ctr">
                        <a:buNone/>
                      </a:pPr>
                      <a:r>
                        <a:rPr lang="ru-RU" altLang="en-US" sz="2800" b="1"/>
                        <a:t>-И</a:t>
                      </a:r>
                    </a:p>
                    <a:p>
                      <a:pPr algn="ctr">
                        <a:buNone/>
                      </a:pPr>
                      <a:r>
                        <a:rPr lang="ru-RU" altLang="en-US" sz="2800" b="1"/>
                        <a:t>-И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-</a:t>
                      </a:r>
                    </a:p>
                    <a:p>
                      <a:pPr algn="ctr">
                        <a:buNone/>
                      </a:pPr>
                      <a:r>
                        <a:rPr lang="ru-RU" altLang="en-US" sz="2800" b="1"/>
                        <a:t>-</a:t>
                      </a:r>
                    </a:p>
                    <a:p>
                      <a:pPr algn="ctr">
                        <a:buNone/>
                      </a:pPr>
                      <a:r>
                        <a:rPr lang="ru-RU" altLang="en-US" sz="2800" b="1"/>
                        <a:t>-И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-</a:t>
                      </a:r>
                    </a:p>
                    <a:p>
                      <a:pPr algn="ctr">
                        <a:buNone/>
                      </a:pPr>
                      <a:r>
                        <a:rPr lang="ru-RU" altLang="en-US" sz="2800" b="1"/>
                        <a:t>-</a:t>
                      </a:r>
                    </a:p>
                    <a:p>
                      <a:pPr algn="ctr">
                        <a:buNone/>
                      </a:pPr>
                      <a:r>
                        <a:rPr lang="ru-RU" altLang="en-US" sz="2800" b="1"/>
                        <a:t>-И</a:t>
                      </a:r>
                    </a:p>
                  </a:txBody>
                  <a:tcPr anchor="ctr"/>
                </a:tc>
              </a:tr>
              <a:tr h="6413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Примеры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армия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санаторий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altLang="en-US" sz="2800" b="1"/>
                        <a:t>здание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324" y="1772707"/>
            <a:ext cx="8229600" cy="1143000"/>
          </a:xfrm>
        </p:spPr>
        <p:txBody>
          <a:bodyPr>
            <a:noAutofit/>
          </a:bodyPr>
          <a:lstStyle/>
          <a:p>
            <a:r>
              <a:rPr lang="ru-RU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Выражаю огромную благодарность </a:t>
            </a:r>
            <a:r>
              <a:rPr lang="ru-RU" alt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Прохоровой Наталье Георгиевне</a:t>
            </a:r>
            <a:r>
              <a:rPr lang="ru-RU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прекрасное </a:t>
            </a:r>
            <a:r>
              <a:rPr lang="ru-RU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незаменимое пособие «</a:t>
            </a:r>
            <a:r>
              <a:rPr lang="ru-RU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Крупномодульная</a:t>
            </a:r>
            <a:r>
              <a:rPr lang="ru-RU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наглядность по русскому языку». </a:t>
            </a: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010" y="3629583"/>
            <a:ext cx="2015990" cy="2848052"/>
          </a:xfrm>
          <a:prstGeom prst="rect">
            <a:avLst/>
          </a:prstGeom>
        </p:spPr>
      </p:pic>
      <p:pic>
        <p:nvPicPr>
          <p:cNvPr id="7" name="Замещающее содержимое 3" descr="домой">
            <a:hlinkClick r:id="rId3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rcRect l="12222" t="9147" r="12148" b="18415"/>
          <a:stretch>
            <a:fillRect/>
          </a:stretch>
        </p:blipFill>
        <p:spPr>
          <a:xfrm>
            <a:off x="8028305" y="5640705"/>
            <a:ext cx="778510" cy="836930"/>
          </a:xfrm>
          <a:prstGeom prst="ellipse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/>
              <a:t>Ресурсы</a:t>
            </a:r>
          </a:p>
        </p:txBody>
      </p:sp>
      <p:sp>
        <p:nvSpPr>
          <p:cNvPr id="3" name="Текстовое поле 2"/>
          <p:cNvSpPr txBox="1"/>
          <p:nvPr/>
        </p:nvSpPr>
        <p:spPr>
          <a:xfrm>
            <a:off x="872356" y="1594134"/>
            <a:ext cx="741997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800" dirty="0"/>
              <a:t>Ёлочка существительного - Н.Г. Прохорова «</a:t>
            </a:r>
            <a:r>
              <a:rPr lang="ru-RU" altLang="en-US" sz="2800" dirty="0" err="1"/>
              <a:t>Крупномодульная</a:t>
            </a:r>
            <a:r>
              <a:rPr lang="ru-RU" altLang="en-US" sz="2800" dirty="0"/>
              <a:t> наглядность по русскому языку» </a:t>
            </a:r>
            <a:r>
              <a:rPr lang="ru-RU" altLang="en-US" sz="2800" dirty="0">
                <a:hlinkClick r:id="rId2"/>
              </a:rPr>
              <a:t>http://ost101.narod.ru/2013_Prohorova_3izd.pdf </a:t>
            </a:r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2358636" y="4077000"/>
            <a:ext cx="6316345" cy="1537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400" dirty="0"/>
              <a:t>Символ рода женского, мужского </a:t>
            </a:r>
            <a:r>
              <a:rPr lang="ru-RU" altLang="en-US" sz="1400" dirty="0">
                <a:hlinkClick r:id="rId3" action="ppaction://hlinkfile"/>
              </a:rPr>
              <a:t>https://ru.dreamstime.com/%D1%81%D1%82%D0%BE%D0%BA%D0%BE%D0%B2%D0%BE%D0%B5-%D1%84%D0%BE%D1%82%D0%BE-%D0%BC%D1%83%D0%B6%D1%81%D0%BA%D0%BE%D0%B9-%D0%B6%D0%B5%D0%BD%D1%81%D0%BA%D0%B8%D0%B9-%D0%B7%D0%BD%D0%B0%D1%87%D0%BE%D0%BA-image36142000</a:t>
            </a:r>
            <a:r>
              <a:rPr lang="ru-RU" altLang="en-US" sz="1400" dirty="0"/>
              <a:t>  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028000" y="5733000"/>
            <a:ext cx="646981" cy="637292"/>
          </a:xfrm>
          <a:prstGeom prst="actionButtonForwardNext">
            <a:avLst/>
          </a:prstGeom>
          <a:solidFill>
            <a:srgbClr val="07FF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908720"/>
            <a:ext cx="8064896" cy="412420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Вы можете использовать данное оформление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для создания своих презентаций,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но в своей презентации вы должны указать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источник шаблона: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Ранько Елена Алексеевна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учитель начальных классов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МАОУ лицей №21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 г. Иваново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sz="2400" b="1" i="1" dirty="0" smtClean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Сайт:</a:t>
            </a:r>
            <a:r>
              <a:rPr kumimoji="0" lang="ru-RU" sz="24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smtClean="0">
                <a:latin typeface="Times New Roman" panose="02020603050405020304" pitchFamily="18" charset="0"/>
                <a:cs typeface="Arial" panose="020B0604020202020204" pitchFamily="34" charset="0"/>
                <a:hlinkClick r:id="rId2"/>
              </a:rPr>
              <a:t>http://elenaranko.ucoz.ru/</a:t>
            </a:r>
            <a:r>
              <a:rPr lang="ru-RU" sz="2400" i="1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   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028000" y="5733000"/>
            <a:ext cx="646981" cy="637292"/>
          </a:xfrm>
          <a:prstGeom prst="actionButtonForwardNext">
            <a:avLst/>
          </a:prstGeom>
          <a:solidFill>
            <a:srgbClr val="07FF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/>
          <p:nvPr/>
        </p:nvSpPr>
        <p:spPr>
          <a:xfrm>
            <a:off x="467544" y="476672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Интернет – ресурсы: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484784"/>
            <a:ext cx="792088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 smtClean="0">
                <a:hlinkClick r:id="rId2"/>
              </a:rPr>
              <a:t>http://img-fotki.yandex.ru/get/5302/svetlera.1a5/0_575f2_1aec6711_L.png </a:t>
            </a:r>
            <a:endParaRPr lang="ru-RU" u="sng" dirty="0" smtClean="0"/>
          </a:p>
          <a:p>
            <a:pPr algn="ctr"/>
            <a:r>
              <a:rPr lang="ru-RU" sz="2400" i="1" dirty="0" smtClean="0"/>
              <a:t>свеча</a:t>
            </a:r>
          </a:p>
          <a:p>
            <a:pPr algn="ctr"/>
            <a:endParaRPr lang="ru-RU" sz="700" i="1" dirty="0" smtClean="0"/>
          </a:p>
          <a:p>
            <a:pPr lvl="0" algn="ctr"/>
            <a:r>
              <a:rPr lang="ru-RU" u="sng" dirty="0" smtClean="0">
                <a:hlinkClick r:id="rId3"/>
              </a:rPr>
              <a:t>http://img1.liveinternet.ru/images/attach/c/3/77/793/77793315_large_1107399.png</a:t>
            </a:r>
            <a:endParaRPr lang="ru-RU" u="sng" dirty="0" smtClean="0"/>
          </a:p>
          <a:p>
            <a:pPr lvl="0" algn="ctr"/>
            <a:r>
              <a:rPr lang="ru-RU" sz="2400" i="1" dirty="0" smtClean="0"/>
              <a:t>угловая виньетка с листьями</a:t>
            </a:r>
          </a:p>
          <a:p>
            <a:pPr lvl="0" algn="ctr"/>
            <a:endParaRPr lang="ru-RU" sz="800" i="1" dirty="0" smtClean="0"/>
          </a:p>
          <a:p>
            <a:pPr algn="ctr"/>
            <a:r>
              <a:rPr lang="ru-RU" dirty="0" smtClean="0">
                <a:hlinkClick r:id="rId4"/>
              </a:rPr>
              <a:t>http://s1.pic4you.ru/allimage/y2012/08-28/12216/2377701.png</a:t>
            </a:r>
            <a:r>
              <a:rPr lang="ru-RU" dirty="0" smtClean="0"/>
              <a:t>   </a:t>
            </a:r>
          </a:p>
          <a:p>
            <a:pPr algn="ctr"/>
            <a:r>
              <a:rPr lang="ru-RU" sz="2400" i="1" dirty="0" smtClean="0"/>
              <a:t>глобус</a:t>
            </a:r>
          </a:p>
          <a:p>
            <a:pPr algn="ctr"/>
            <a:endParaRPr lang="ru-RU" sz="700" dirty="0" smtClean="0"/>
          </a:p>
          <a:p>
            <a:pPr algn="ctr"/>
            <a:r>
              <a:rPr lang="ru-RU" dirty="0" smtClean="0">
                <a:hlinkClick r:id="rId5"/>
              </a:rPr>
              <a:t>http://img-fotki.yandex.ru/get/4703/66124276.3b/0_69b6d_c8e1d3f3_M.png</a:t>
            </a:r>
            <a:r>
              <a:rPr lang="ru-RU" dirty="0" smtClean="0"/>
              <a:t>  </a:t>
            </a:r>
          </a:p>
          <a:p>
            <a:pPr algn="ctr"/>
            <a:r>
              <a:rPr lang="ru-RU" sz="2400" i="1" dirty="0" smtClean="0"/>
              <a:t>книги</a:t>
            </a:r>
          </a:p>
          <a:p>
            <a:pPr algn="ctr"/>
            <a:endParaRPr lang="ru-RU" sz="700" i="1" dirty="0" smtClean="0"/>
          </a:p>
          <a:p>
            <a:pPr lvl="0" algn="ctr"/>
            <a:r>
              <a:rPr lang="ru-RU" dirty="0" smtClean="0">
                <a:hlinkClick r:id="rId6"/>
              </a:rPr>
              <a:t>http://poem.in.ua/media/images/pero-l.png</a:t>
            </a:r>
            <a:r>
              <a:rPr lang="ru-RU" dirty="0" smtClean="0"/>
              <a:t>  </a:t>
            </a:r>
          </a:p>
          <a:p>
            <a:pPr lvl="0" algn="ctr"/>
            <a:r>
              <a:rPr lang="ru-RU" sz="2400" i="1" dirty="0" smtClean="0"/>
              <a:t>перо, чернильница</a:t>
            </a:r>
          </a:p>
        </p:txBody>
      </p:sp>
      <p:sp>
        <p:nvSpPr>
          <p:cNvPr id="2" name="Управляющая кнопка: домой 1">
            <a:hlinkClick r:id="" action="ppaction://hlinkshowjump?jump=firstslide" highlightClick="1"/>
          </p:cNvPr>
          <p:cNvSpPr/>
          <p:nvPr/>
        </p:nvSpPr>
        <p:spPr>
          <a:xfrm>
            <a:off x="7956000" y="5733000"/>
            <a:ext cx="720456" cy="648000"/>
          </a:xfrm>
          <a:prstGeom prst="actionButtonHome">
            <a:avLst/>
          </a:prstGeom>
          <a:solidFill>
            <a:srgbClr val="07FF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49"/>
          <p:cNvGrpSpPr/>
          <p:nvPr/>
        </p:nvGrpSpPr>
        <p:grpSpPr>
          <a:xfrm>
            <a:off x="2262505" y="-332105"/>
            <a:ext cx="4836795" cy="6692265"/>
            <a:chOff x="3392" y="-184"/>
            <a:chExt cx="7617" cy="10539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3392" y="751"/>
              <a:ext cx="7617" cy="9604"/>
              <a:chOff x="3572" y="751"/>
              <a:chExt cx="7106" cy="8998"/>
            </a:xfrm>
            <a:solidFill>
              <a:srgbClr val="81FFBA"/>
            </a:solidFill>
          </p:grpSpPr>
          <p:sp>
            <p:nvSpPr>
              <p:cNvPr id="5" name="Трапеция 4"/>
              <p:cNvSpPr/>
              <p:nvPr/>
            </p:nvSpPr>
            <p:spPr>
              <a:xfrm>
                <a:off x="3572" y="6761"/>
                <a:ext cx="7106" cy="2988"/>
              </a:xfrm>
              <a:prstGeom prst="trapezoid">
                <a:avLst>
                  <a:gd name="adj" fmla="val 67508"/>
                </a:avLst>
              </a:prstGeom>
              <a:grpFill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altLang="en-US"/>
              </a:p>
            </p:txBody>
          </p:sp>
          <p:sp>
            <p:nvSpPr>
              <p:cNvPr id="7" name="Трапеция 6"/>
              <p:cNvSpPr/>
              <p:nvPr/>
            </p:nvSpPr>
            <p:spPr>
              <a:xfrm>
                <a:off x="4590" y="4576"/>
                <a:ext cx="5220" cy="2230"/>
              </a:xfrm>
              <a:prstGeom prst="trapezoid">
                <a:avLst>
                  <a:gd name="adj" fmla="val 80016"/>
                </a:avLst>
              </a:prstGeom>
              <a:grpFill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altLang="en-US"/>
              </a:p>
            </p:txBody>
          </p:sp>
          <p:sp>
            <p:nvSpPr>
              <p:cNvPr id="6" name="Трапеция 5"/>
              <p:cNvSpPr/>
              <p:nvPr/>
            </p:nvSpPr>
            <p:spPr>
              <a:xfrm>
                <a:off x="4833" y="2905"/>
                <a:ext cx="4734" cy="2318"/>
              </a:xfrm>
              <a:prstGeom prst="trapezoid">
                <a:avLst>
                  <a:gd name="adj" fmla="val 75568"/>
                </a:avLst>
              </a:prstGeom>
              <a:grpFill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altLang="en-US"/>
              </a:p>
            </p:txBody>
          </p:sp>
          <p:sp>
            <p:nvSpPr>
              <p:cNvPr id="8" name="Равнобедренный треугольник 7"/>
              <p:cNvSpPr/>
              <p:nvPr/>
            </p:nvSpPr>
            <p:spPr>
              <a:xfrm>
                <a:off x="5273" y="751"/>
                <a:ext cx="3742" cy="2382"/>
              </a:xfrm>
              <a:prstGeom prst="triangle">
                <a:avLst/>
              </a:prstGeom>
              <a:grpFill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altLang="en-US"/>
              </a:p>
            </p:txBody>
          </p:sp>
        </p:grpSp>
        <p:sp>
          <p:nvSpPr>
            <p:cNvPr id="10" name="Текстовое поле 9"/>
            <p:cNvSpPr txBox="1"/>
            <p:nvPr/>
          </p:nvSpPr>
          <p:spPr>
            <a:xfrm rot="18420000">
              <a:off x="4869" y="1362"/>
              <a:ext cx="3671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en-US">
                  <a:hlinkClick r:id="rId2" action="ppaction://hlinksldjump"/>
                </a:rPr>
                <a:t>собственные</a:t>
              </a:r>
              <a:endParaRPr lang="ru-RU" altLang="en-US"/>
            </a:p>
          </p:txBody>
        </p:sp>
        <p:sp>
          <p:nvSpPr>
            <p:cNvPr id="11" name="Текстовое поле 10"/>
            <p:cNvSpPr txBox="1"/>
            <p:nvPr/>
          </p:nvSpPr>
          <p:spPr>
            <a:xfrm rot="3120000">
              <a:off x="6386" y="1732"/>
              <a:ext cx="3061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altLang="en-US">
                  <a:hlinkClick r:id="rId3" action="ppaction://hlinksldjump"/>
                </a:rPr>
                <a:t>нарицательные</a:t>
              </a:r>
              <a:endParaRPr lang="ru-RU" altLang="en-US"/>
            </a:p>
          </p:txBody>
        </p:sp>
        <p:sp>
          <p:nvSpPr>
            <p:cNvPr id="12" name="Текстовое поле 11"/>
            <p:cNvSpPr txBox="1"/>
            <p:nvPr/>
          </p:nvSpPr>
          <p:spPr>
            <a:xfrm rot="18480000">
              <a:off x="4605" y="3792"/>
              <a:ext cx="294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en-US" dirty="0">
                  <a:hlinkClick r:id="rId4" action="ppaction://hlinksldjump"/>
                </a:rPr>
                <a:t>одушевлённые</a:t>
              </a:r>
              <a:endParaRPr lang="ru-RU" altLang="en-US" dirty="0"/>
            </a:p>
          </p:txBody>
        </p:sp>
        <p:sp>
          <p:nvSpPr>
            <p:cNvPr id="13" name="Текстовое поле 12"/>
            <p:cNvSpPr txBox="1"/>
            <p:nvPr/>
          </p:nvSpPr>
          <p:spPr>
            <a:xfrm rot="3240000">
              <a:off x="7208" y="4373"/>
              <a:ext cx="3521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en-US" dirty="0">
                  <a:hlinkClick r:id="rId5" action="ppaction://hlinksldjump"/>
                </a:rPr>
                <a:t>неодушевлённые</a:t>
              </a:r>
              <a:endParaRPr lang="ru-RU" altLang="en-US" dirty="0"/>
            </a:p>
          </p:txBody>
        </p:sp>
        <p:sp>
          <p:nvSpPr>
            <p:cNvPr id="15" name="Текстовое поле 14"/>
            <p:cNvSpPr txBox="1"/>
            <p:nvPr/>
          </p:nvSpPr>
          <p:spPr>
            <a:xfrm>
              <a:off x="5046" y="4267"/>
              <a:ext cx="2100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altLang="en-US" sz="1200"/>
                <a:t>кто?</a:t>
              </a:r>
            </a:p>
            <a:p>
              <a:pPr algn="r"/>
              <a:r>
                <a:rPr lang="ru-RU" altLang="en-US" sz="1200"/>
                <a:t>Р.п.мн.ч.=</a:t>
              </a:r>
            </a:p>
            <a:p>
              <a:pPr algn="r"/>
              <a:r>
                <a:rPr lang="ru-RU" altLang="en-US" sz="1200"/>
                <a:t>В.п.мн.ч.</a:t>
              </a:r>
            </a:p>
          </p:txBody>
        </p:sp>
        <p:sp>
          <p:nvSpPr>
            <p:cNvPr id="16" name="Текстовое поле 15"/>
            <p:cNvSpPr txBox="1"/>
            <p:nvPr/>
          </p:nvSpPr>
          <p:spPr>
            <a:xfrm>
              <a:off x="7430" y="4243"/>
              <a:ext cx="2481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en-US" sz="1200"/>
                <a:t>что?</a:t>
              </a:r>
            </a:p>
            <a:p>
              <a:r>
                <a:rPr lang="ru-RU" altLang="en-US" sz="1200"/>
                <a:t>Им.п.мн.ч.=</a:t>
              </a:r>
            </a:p>
            <a:p>
              <a:r>
                <a:rPr lang="ru-RU" altLang="en-US" sz="1200"/>
                <a:t>В.п.мн.ч.</a:t>
              </a:r>
            </a:p>
          </p:txBody>
        </p:sp>
        <p:sp>
          <p:nvSpPr>
            <p:cNvPr id="17" name="Текстовое поле 16"/>
            <p:cNvSpPr txBox="1"/>
            <p:nvPr/>
          </p:nvSpPr>
          <p:spPr>
            <a:xfrm>
              <a:off x="6343" y="5400"/>
              <a:ext cx="1830" cy="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en-US" sz="2400" b="1" u="sng">
                  <a:hlinkClick r:id="rId6" action="ppaction://hlinksldjump"/>
                </a:rPr>
                <a:t>род</a:t>
              </a:r>
              <a:endParaRPr lang="ru-RU" altLang="en-US"/>
            </a:p>
            <a:p>
              <a:pPr algn="ctr"/>
              <a:r>
                <a:rPr lang="ru-RU" altLang="en-US">
                  <a:hlinkClick r:id="rId7" action="ppaction://hlinksldjump"/>
                </a:rPr>
                <a:t>средний</a:t>
              </a:r>
              <a:endParaRPr lang="ru-RU" altLang="en-US"/>
            </a:p>
            <a:p>
              <a:pPr algn="ctr"/>
              <a:r>
                <a:rPr lang="ru-RU" altLang="en-US">
                  <a:hlinkClick r:id="rId8" action="ppaction://hlinksldjump"/>
                </a:rPr>
                <a:t>общий</a:t>
              </a:r>
              <a:endParaRPr lang="ru-RU" altLang="en-US"/>
            </a:p>
          </p:txBody>
        </p:sp>
        <p:sp>
          <p:nvSpPr>
            <p:cNvPr id="18" name="Текстовое поле 17"/>
            <p:cNvSpPr txBox="1"/>
            <p:nvPr/>
          </p:nvSpPr>
          <p:spPr>
            <a:xfrm>
              <a:off x="6343" y="7214"/>
              <a:ext cx="3568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en-US" b="1">
                  <a:hlinkClick r:id="rId9" action="ppaction://hlinksldjump"/>
                </a:rPr>
                <a:t>склонение</a:t>
              </a:r>
              <a:endParaRPr lang="ru-RU" altLang="en-US" b="1"/>
            </a:p>
          </p:txBody>
        </p:sp>
        <p:sp>
          <p:nvSpPr>
            <p:cNvPr id="19" name="Текстовое поле 18"/>
            <p:cNvSpPr txBox="1"/>
            <p:nvPr/>
          </p:nvSpPr>
          <p:spPr>
            <a:xfrm>
              <a:off x="4163" y="9482"/>
              <a:ext cx="4038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en-US" dirty="0">
                  <a:hlinkClick r:id="rId10" action="ppaction://hlinksldjump"/>
                </a:rPr>
                <a:t>разносклоняемые</a:t>
              </a:r>
              <a:endParaRPr lang="ru-RU" altLang="en-US" dirty="0"/>
            </a:p>
          </p:txBody>
        </p:sp>
        <p:sp>
          <p:nvSpPr>
            <p:cNvPr id="20" name="Текстовое поле 19"/>
            <p:cNvSpPr txBox="1"/>
            <p:nvPr/>
          </p:nvSpPr>
          <p:spPr>
            <a:xfrm>
              <a:off x="5758" y="9452"/>
              <a:ext cx="4737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altLang="en-US" dirty="0">
                  <a:hlinkClick r:id="rId11" action="ppaction://hlinksldjump"/>
                </a:rPr>
                <a:t>несклоняемые</a:t>
              </a:r>
              <a:endParaRPr lang="ru-RU" altLang="en-US" dirty="0"/>
            </a:p>
          </p:txBody>
        </p:sp>
        <p:sp>
          <p:nvSpPr>
            <p:cNvPr id="21" name="Текстовое поле 20"/>
            <p:cNvSpPr txBox="1"/>
            <p:nvPr/>
          </p:nvSpPr>
          <p:spPr>
            <a:xfrm>
              <a:off x="8220" y="7655"/>
              <a:ext cx="1643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>
                  <a:hlinkClick r:id="rId12" action="ppaction://hlinksldjump"/>
                </a:rPr>
                <a:t>III</a:t>
              </a:r>
              <a:r>
                <a:rPr lang="ru-RU" altLang="en-US">
                  <a:hlinkClick r:id="rId12" action="ppaction://hlinksldjump"/>
                </a:rPr>
                <a:t> скл. </a:t>
              </a:r>
              <a:endParaRPr lang="ru-RU" altLang="en-US"/>
            </a:p>
          </p:txBody>
        </p:sp>
        <p:sp>
          <p:nvSpPr>
            <p:cNvPr id="23" name="Текстовое поле 22"/>
            <p:cNvSpPr txBox="1"/>
            <p:nvPr/>
          </p:nvSpPr>
          <p:spPr>
            <a:xfrm>
              <a:off x="5215" y="7655"/>
              <a:ext cx="1336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>
                  <a:hlinkClick r:id="rId13" action="ppaction://hlinksldjump"/>
                </a:rPr>
                <a:t>I</a:t>
              </a:r>
              <a:r>
                <a:rPr lang="ru-RU" altLang="en-US">
                  <a:hlinkClick r:id="rId13" action="ppaction://hlinksldjump"/>
                </a:rPr>
                <a:t> скл.</a:t>
              </a:r>
              <a:r>
                <a:rPr lang="ru-RU" altLang="en-US"/>
                <a:t> </a:t>
              </a:r>
            </a:p>
          </p:txBody>
        </p:sp>
        <p:sp>
          <p:nvSpPr>
            <p:cNvPr id="24" name="Текстовое поле 23"/>
            <p:cNvSpPr txBox="1"/>
            <p:nvPr/>
          </p:nvSpPr>
          <p:spPr>
            <a:xfrm>
              <a:off x="6746" y="7668"/>
              <a:ext cx="1294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dirty="0">
                  <a:hlinkClick r:id="rId14" action="ppaction://hlinksldjump"/>
                </a:rPr>
                <a:t>II</a:t>
              </a:r>
              <a:r>
                <a:rPr lang="ru-RU" altLang="en-US" dirty="0">
                  <a:hlinkClick r:id="rId14" action="ppaction://hlinksldjump"/>
                </a:rPr>
                <a:t> </a:t>
              </a:r>
              <a:r>
                <a:rPr lang="ru-RU" altLang="en-US" dirty="0" err="1">
                  <a:hlinkClick r:id="rId14" action="ppaction://hlinksldjump"/>
                </a:rPr>
                <a:t>скл</a:t>
              </a:r>
              <a:r>
                <a:rPr lang="ru-RU" altLang="en-US" dirty="0">
                  <a:hlinkClick r:id="rId14" action="ppaction://hlinksldjump"/>
                </a:rPr>
                <a:t>. </a:t>
              </a:r>
              <a:endParaRPr lang="ru-RU" altLang="en-US" dirty="0"/>
            </a:p>
          </p:txBody>
        </p:sp>
        <p:sp>
          <p:nvSpPr>
            <p:cNvPr id="25" name="Текстовое поле 24"/>
            <p:cNvSpPr txBox="1"/>
            <p:nvPr/>
          </p:nvSpPr>
          <p:spPr>
            <a:xfrm>
              <a:off x="6973" y="8235"/>
              <a:ext cx="150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en-US"/>
                <a:t>ср.р.</a:t>
              </a:r>
            </a:p>
          </p:txBody>
        </p:sp>
        <p:pic>
          <p:nvPicPr>
            <p:cNvPr id="28" name="Изображение 27" descr="мужской-женский-значок-">
              <a:hlinkClick r:id="rId15" action="ppaction://hlinksldjump"/>
            </p:cNvPr>
            <p:cNvPicPr>
              <a:picLocks noChangeAspect="1"/>
            </p:cNvPicPr>
            <p:nvPr/>
          </p:nvPicPr>
          <p:blipFill>
            <a:blip r:embed="rId16"/>
            <a:srcRect l="11462" t="14590" r="48609" b="13668"/>
            <a:stretch>
              <a:fillRect/>
            </a:stretch>
          </p:blipFill>
          <p:spPr>
            <a:xfrm>
              <a:off x="5839" y="5835"/>
              <a:ext cx="632" cy="1217"/>
            </a:xfrm>
            <a:prstGeom prst="roundRect">
              <a:avLst/>
            </a:prstGeom>
            <a:ln>
              <a:noFill/>
            </a:ln>
            <a:effectLst>
              <a:softEdge rad="31750"/>
            </a:effectLst>
          </p:spPr>
        </p:pic>
        <p:pic>
          <p:nvPicPr>
            <p:cNvPr id="30" name="Изображение 29" descr="мужской-женский-значок-">
              <a:hlinkClick r:id="rId17" action="ppaction://hlinksldjump"/>
            </p:cNvPr>
            <p:cNvPicPr>
              <a:picLocks noChangeAspect="1"/>
            </p:cNvPicPr>
            <p:nvPr/>
          </p:nvPicPr>
          <p:blipFill>
            <a:blip r:embed="rId16"/>
            <a:srcRect l="49025" t="14981" r="10747" b="10631"/>
            <a:stretch>
              <a:fillRect/>
            </a:stretch>
          </p:blipFill>
          <p:spPr>
            <a:xfrm>
              <a:off x="8334" y="5856"/>
              <a:ext cx="593" cy="1175"/>
            </a:xfrm>
            <a:prstGeom prst="roundRect">
              <a:avLst/>
            </a:prstGeom>
            <a:effectLst>
              <a:softEdge rad="31750"/>
            </a:effectLst>
          </p:spPr>
        </p:pic>
        <p:pic>
          <p:nvPicPr>
            <p:cNvPr id="32" name="Изображение 31" descr="мужской-женский-значок-"/>
            <p:cNvPicPr>
              <a:picLocks noChangeAspect="1"/>
            </p:cNvPicPr>
            <p:nvPr/>
          </p:nvPicPr>
          <p:blipFill>
            <a:blip r:embed="rId16"/>
            <a:srcRect l="11462" t="14590" r="48609" b="13668"/>
            <a:stretch>
              <a:fillRect/>
            </a:stretch>
          </p:blipFill>
          <p:spPr>
            <a:xfrm>
              <a:off x="4609" y="8575"/>
              <a:ext cx="437" cy="842"/>
            </a:xfrm>
            <a:prstGeom prst="roundRect">
              <a:avLst/>
            </a:prstGeom>
            <a:ln>
              <a:noFill/>
            </a:ln>
            <a:effectLst>
              <a:softEdge rad="31750"/>
            </a:effectLst>
          </p:spPr>
        </p:pic>
        <p:pic>
          <p:nvPicPr>
            <p:cNvPr id="34" name="Изображение 33" descr="мужской-женский-значок-"/>
            <p:cNvPicPr>
              <a:picLocks noChangeAspect="1"/>
            </p:cNvPicPr>
            <p:nvPr/>
          </p:nvPicPr>
          <p:blipFill>
            <a:blip r:embed="rId16"/>
            <a:srcRect l="11462" t="14590" r="48609" b="13668"/>
            <a:stretch>
              <a:fillRect/>
            </a:stretch>
          </p:blipFill>
          <p:spPr>
            <a:xfrm>
              <a:off x="8674" y="8361"/>
              <a:ext cx="439" cy="847"/>
            </a:xfrm>
            <a:prstGeom prst="roundRect">
              <a:avLst/>
            </a:prstGeom>
            <a:ln>
              <a:noFill/>
            </a:ln>
            <a:effectLst>
              <a:softEdge rad="31750"/>
            </a:effectLst>
          </p:spPr>
        </p:pic>
        <p:pic>
          <p:nvPicPr>
            <p:cNvPr id="36" name="Изображение 35" descr="мужской-женский-значок-"/>
            <p:cNvPicPr>
              <a:picLocks noChangeAspect="1"/>
            </p:cNvPicPr>
            <p:nvPr/>
          </p:nvPicPr>
          <p:blipFill>
            <a:blip r:embed="rId16"/>
            <a:srcRect l="49025" t="14981" r="10747" b="10631"/>
            <a:stretch>
              <a:fillRect/>
            </a:stretch>
          </p:blipFill>
          <p:spPr>
            <a:xfrm>
              <a:off x="6613" y="8469"/>
              <a:ext cx="495" cy="983"/>
            </a:xfrm>
            <a:prstGeom prst="roundRect">
              <a:avLst/>
            </a:prstGeom>
            <a:effectLst>
              <a:softEdge rad="31750"/>
            </a:effectLst>
          </p:spPr>
        </p:pic>
        <p:pic>
          <p:nvPicPr>
            <p:cNvPr id="38" name="Изображение 37" descr="мужской-женский-значок-"/>
            <p:cNvPicPr>
              <a:picLocks noChangeAspect="1"/>
            </p:cNvPicPr>
            <p:nvPr/>
          </p:nvPicPr>
          <p:blipFill>
            <a:blip r:embed="rId16"/>
            <a:srcRect l="49025" t="14981" r="10747" b="10631"/>
            <a:stretch>
              <a:fillRect/>
            </a:stretch>
          </p:blipFill>
          <p:spPr>
            <a:xfrm>
              <a:off x="5046" y="8570"/>
              <a:ext cx="445" cy="882"/>
            </a:xfrm>
            <a:prstGeom prst="roundRect">
              <a:avLst/>
            </a:prstGeom>
            <a:effectLst>
              <a:softEdge rad="31750"/>
            </a:effectLst>
          </p:spPr>
        </p:pic>
        <p:sp>
          <p:nvSpPr>
            <p:cNvPr id="40" name="Прямоугольник 39"/>
            <p:cNvSpPr/>
            <p:nvPr/>
          </p:nvSpPr>
          <p:spPr>
            <a:xfrm>
              <a:off x="9241" y="8689"/>
              <a:ext cx="453" cy="45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5613" y="8462"/>
              <a:ext cx="453" cy="90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 sz="1200">
                <a:solidFill>
                  <a:schemeClr val="tx1"/>
                </a:solidFill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7200" y="8915"/>
              <a:ext cx="567" cy="45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7880" y="8462"/>
              <a:ext cx="454" cy="90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altLang="en-US"/>
            </a:p>
          </p:txBody>
        </p:sp>
        <p:sp>
          <p:nvSpPr>
            <p:cNvPr id="45" name="Текстовое поле 44"/>
            <p:cNvSpPr txBox="1"/>
            <p:nvPr/>
          </p:nvSpPr>
          <p:spPr>
            <a:xfrm>
              <a:off x="5554" y="8361"/>
              <a:ext cx="917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en-US" b="1"/>
                <a:t>-а</a:t>
              </a:r>
            </a:p>
            <a:p>
              <a:r>
                <a:rPr lang="ru-RU" altLang="en-US" b="1"/>
                <a:t>-я</a:t>
              </a:r>
            </a:p>
          </p:txBody>
        </p:sp>
        <p:sp>
          <p:nvSpPr>
            <p:cNvPr id="46" name="Текстовое поле 45"/>
            <p:cNvSpPr txBox="1"/>
            <p:nvPr/>
          </p:nvSpPr>
          <p:spPr>
            <a:xfrm>
              <a:off x="7767" y="8436"/>
              <a:ext cx="1045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altLang="en-US" b="1"/>
                <a:t>-о</a:t>
              </a:r>
            </a:p>
            <a:p>
              <a:r>
                <a:rPr lang="ru-RU" altLang="en-US" b="1"/>
                <a:t>-е</a:t>
              </a:r>
            </a:p>
          </p:txBody>
        </p:sp>
        <p:cxnSp>
          <p:nvCxnSpPr>
            <p:cNvPr id="48" name="Прямое соединение 47"/>
            <p:cNvCxnSpPr/>
            <p:nvPr/>
          </p:nvCxnSpPr>
          <p:spPr>
            <a:xfrm flipH="1">
              <a:off x="7200" y="4212"/>
              <a:ext cx="25" cy="10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7" name="Изображение 56" descr="Рисунок2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804025" y="4818380"/>
            <a:ext cx="1047750" cy="1057910"/>
          </a:xfrm>
          <a:prstGeom prst="rect">
            <a:avLst/>
          </a:prstGeom>
        </p:spPr>
      </p:pic>
      <p:sp>
        <p:nvSpPr>
          <p:cNvPr id="2" name="Управляющая кнопка: в конец 1">
            <a:hlinkClick r:id="" action="ppaction://hlinkshowjump?jump=endshow" highlightClick="1"/>
          </p:cNvPr>
          <p:cNvSpPr/>
          <p:nvPr/>
        </p:nvSpPr>
        <p:spPr>
          <a:xfrm>
            <a:off x="8100000" y="5876290"/>
            <a:ext cx="576000" cy="483870"/>
          </a:xfrm>
          <a:prstGeom prst="actionButtonEnd">
            <a:avLst/>
          </a:prstGeom>
          <a:solidFill>
            <a:srgbClr val="07FF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dirty="0"/>
              <a:t>Собственные </a:t>
            </a:r>
            <a:br>
              <a:rPr lang="ru-RU" altLang="en-US" dirty="0"/>
            </a:br>
            <a:r>
              <a:rPr lang="ru-RU" altLang="en-US" dirty="0"/>
              <a:t>существительные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9" name="Текстовое поле 8"/>
          <p:cNvSpPr txBox="1"/>
          <p:nvPr/>
        </p:nvSpPr>
        <p:spPr>
          <a:xfrm>
            <a:off x="639445" y="1557020"/>
            <a:ext cx="80022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400" b="1" dirty="0">
                <a:solidFill>
                  <a:srgbClr val="0000FF"/>
                </a:solidFill>
              </a:rPr>
              <a:t>Собственные</a:t>
            </a:r>
            <a:r>
              <a:rPr lang="ru-RU" altLang="en-US" sz="2400" dirty="0"/>
              <a:t> существительные обозначают единичные предметы. К ним относят имена, отчества, фамилии людей, клички животных, административные, географические и астрономические названия, другие названия (исторических событий, народных праздников, книг, газет, пароходов и т.д.) </a:t>
            </a:r>
          </a:p>
          <a:p>
            <a:pPr lvl="3"/>
            <a:r>
              <a:rPr lang="ru-RU" altLang="en-US" sz="2400" dirty="0" smtClean="0"/>
              <a:t>Собственные </a:t>
            </a:r>
            <a:r>
              <a:rPr lang="ru-RU" altLang="en-US" sz="2400" dirty="0"/>
              <a:t>существительные пишутся с </a:t>
            </a:r>
            <a:r>
              <a:rPr lang="ru-RU" altLang="en-US" sz="2400" dirty="0" smtClean="0"/>
              <a:t>заглавной буквы. </a:t>
            </a:r>
          </a:p>
          <a:p>
            <a:pPr lvl="3"/>
            <a:r>
              <a:rPr lang="ru-RU" altLang="en-US" sz="2400" dirty="0" smtClean="0"/>
              <a:t>Названия изданий</a:t>
            </a:r>
            <a:r>
              <a:rPr lang="ru-RU" altLang="en-US" sz="2400" dirty="0"/>
              <a:t>, предприятий заключают в кавычки. </a:t>
            </a:r>
          </a:p>
          <a:p>
            <a:pPr lvl="3"/>
            <a:r>
              <a:rPr lang="ru-RU" altLang="en-US" sz="2400" i="1" dirty="0"/>
              <a:t>Например, Иван Иванович, кот Барсик, теплоход «Адмирал Нахимов», рассказ «Муму».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dirty="0"/>
              <a:t>Нарицательные </a:t>
            </a:r>
            <a:br>
              <a:rPr lang="ru-RU" altLang="en-US" dirty="0"/>
            </a:br>
            <a:r>
              <a:rPr lang="ru-RU" altLang="en-US" dirty="0"/>
              <a:t>существительные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781050" y="1594485"/>
            <a:ext cx="775970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en-US" sz="2800" b="1" dirty="0">
                <a:solidFill>
                  <a:srgbClr val="0000FF"/>
                </a:solidFill>
              </a:rPr>
              <a:t>Нарицательные</a:t>
            </a:r>
            <a:r>
              <a:rPr lang="ru-RU" altLang="en-US" sz="2800" dirty="0">
                <a:solidFill>
                  <a:srgbClr val="0000FF"/>
                </a:solidFill>
              </a:rPr>
              <a:t> </a:t>
            </a:r>
            <a:r>
              <a:rPr lang="ru-RU" altLang="en-US" sz="2800" dirty="0"/>
              <a:t>существительные обозначают однородные предметы (которых есть множество). </a:t>
            </a:r>
            <a:r>
              <a:rPr lang="ru-RU" altLang="en-US" sz="2800" dirty="0" smtClean="0"/>
              <a:t>Нарицательные </a:t>
            </a:r>
            <a:r>
              <a:rPr lang="ru-RU" altLang="en-US" sz="2800" dirty="0"/>
              <a:t>существительные пишутся со строчной (</a:t>
            </a:r>
            <a:r>
              <a:rPr lang="ru-RU" altLang="en-US" sz="2800" dirty="0" smtClean="0"/>
              <a:t>маленькой) </a:t>
            </a:r>
            <a:r>
              <a:rPr lang="ru-RU" altLang="en-US" sz="2800" dirty="0"/>
              <a:t>буквы.</a:t>
            </a:r>
          </a:p>
          <a:p>
            <a:r>
              <a:rPr lang="ru-RU" altLang="en-US" sz="2800" i="1" dirty="0"/>
              <a:t>Например, книга, школа, дети.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dirty="0"/>
              <a:t>Одушевлённые </a:t>
            </a:r>
            <a:br>
              <a:rPr lang="ru-RU" altLang="en-US" dirty="0"/>
            </a:br>
            <a:r>
              <a:rPr lang="ru-RU" altLang="en-US" dirty="0"/>
              <a:t>существительные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706758" y="1445650"/>
            <a:ext cx="7980042" cy="329320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altLang="en-US" sz="2600" b="1" dirty="0" smtClean="0">
                <a:solidFill>
                  <a:srgbClr val="0000FF"/>
                </a:solidFill>
              </a:rPr>
              <a:t>Одушевлённые </a:t>
            </a:r>
            <a:r>
              <a:rPr lang="ru-RU" altLang="en-US" sz="2600" b="1" dirty="0">
                <a:solidFill>
                  <a:srgbClr val="0000FF"/>
                </a:solidFill>
              </a:rPr>
              <a:t>имена существительные </a:t>
            </a:r>
            <a:r>
              <a:rPr lang="ru-RU" altLang="en-US" sz="2600" dirty="0"/>
              <a:t>— это слова, которые обозначают живые предметы и отвечают на вопрос кто? </a:t>
            </a:r>
            <a:r>
              <a:rPr lang="ru-RU" altLang="en-US" sz="2600" i="1" dirty="0"/>
              <a:t>Например, </a:t>
            </a:r>
            <a:r>
              <a:rPr lang="ru-RU" altLang="en-US" sz="2600" i="1" dirty="0" smtClean="0"/>
              <a:t>сестра</a:t>
            </a:r>
            <a:r>
              <a:rPr lang="ru-RU" altLang="en-US" sz="2600" i="1" dirty="0"/>
              <a:t>, воробей, медведь.</a:t>
            </a:r>
          </a:p>
          <a:p>
            <a:r>
              <a:rPr lang="ru-RU" altLang="en-US" sz="2600" dirty="0"/>
              <a:t>На грамматическом уровне у одушевлённых существительных совпадают </a:t>
            </a:r>
            <a:r>
              <a:rPr lang="ru-RU" altLang="en-US" sz="2600" dirty="0" smtClean="0"/>
              <a:t>окончания </a:t>
            </a:r>
            <a:r>
              <a:rPr lang="ru-RU" altLang="en-US" sz="2600" dirty="0"/>
              <a:t>родительного и винительного падежа во множественном числе. </a:t>
            </a:r>
            <a:r>
              <a:rPr lang="ru-RU" altLang="en-US" sz="2600" i="1" dirty="0"/>
              <a:t>Например, вижу сестёр, воробьёв, медведей.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dirty="0"/>
              <a:t>Неодушевлённые </a:t>
            </a:r>
            <a:br>
              <a:rPr lang="ru-RU" altLang="en-US" dirty="0"/>
            </a:br>
            <a:r>
              <a:rPr lang="ru-RU" altLang="en-US" dirty="0"/>
              <a:t>существительные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539750" y="1485265"/>
            <a:ext cx="8267065" cy="329320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altLang="en-US" sz="2600" b="1" dirty="0" smtClean="0">
                <a:solidFill>
                  <a:srgbClr val="0000FF"/>
                </a:solidFill>
                <a:sym typeface="+mn-ea"/>
              </a:rPr>
              <a:t>Неодушевлённые </a:t>
            </a:r>
            <a:r>
              <a:rPr lang="ru-RU" altLang="en-US" sz="2600" b="1" dirty="0">
                <a:solidFill>
                  <a:srgbClr val="0000FF"/>
                </a:solidFill>
                <a:sym typeface="+mn-ea"/>
              </a:rPr>
              <a:t>имена существительные </a:t>
            </a:r>
            <a:r>
              <a:rPr lang="ru-RU" altLang="en-US" sz="2600" dirty="0">
                <a:sym typeface="+mn-ea"/>
              </a:rPr>
              <a:t>— это слова, которые обозначают неживые предметы и отвечают на вопрос что? </a:t>
            </a:r>
            <a:r>
              <a:rPr lang="ru-RU" altLang="en-US" sz="2600" i="1" dirty="0">
                <a:sym typeface="+mn-ea"/>
              </a:rPr>
              <a:t>Например, школа, здание, отряд.</a:t>
            </a:r>
          </a:p>
          <a:p>
            <a:r>
              <a:rPr lang="ru-RU" altLang="en-US" sz="2600" dirty="0">
                <a:sym typeface="+mn-ea"/>
              </a:rPr>
              <a:t>На грамматическом уровне у неодушевлённых существительных совпадают окончания именительного и винительного падежа во множественном числе. </a:t>
            </a:r>
            <a:r>
              <a:rPr lang="ru-RU" altLang="en-US" sz="2600" i="1" dirty="0">
                <a:sym typeface="+mn-ea"/>
              </a:rPr>
              <a:t>Например, вижу школы, здания, отряды</a:t>
            </a:r>
            <a:endParaRPr lang="ru-RU" altLang="en-US" sz="26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 dirty="0"/>
              <a:t>Род имени </a:t>
            </a:r>
            <a:br>
              <a:rPr lang="ru-RU" altLang="en-US" dirty="0"/>
            </a:br>
            <a:r>
              <a:rPr lang="ru-RU" altLang="en-US" dirty="0"/>
              <a:t>существительного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479015" y="1411600"/>
            <a:ext cx="819086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en-US" sz="2800" dirty="0"/>
              <a:t>В русском языке род </a:t>
            </a:r>
            <a:r>
              <a:rPr lang="ru-RU" altLang="en-US" sz="2800" dirty="0" smtClean="0"/>
              <a:t>существительного – постоянная морфологическая </a:t>
            </a:r>
            <a:r>
              <a:rPr lang="ru-RU" altLang="en-US" sz="2800" dirty="0"/>
              <a:t>категория.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339975" y="5372735"/>
            <a:ext cx="2160270" cy="579755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b="1">
                <a:solidFill>
                  <a:srgbClr val="0070C0"/>
                </a:solidFill>
                <a:hlinkClick r:id="rId4" action="ppaction://hlinksldjump"/>
              </a:rPr>
              <a:t>средний</a:t>
            </a:r>
            <a:endParaRPr lang="ru-RU" altLang="en-US" sz="2800" b="1">
              <a:solidFill>
                <a:srgbClr val="0070C0"/>
              </a:solidFill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339975" y="2348865"/>
            <a:ext cx="2160270" cy="579755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800" b="1">
                <a:solidFill>
                  <a:srgbClr val="0070C0"/>
                </a:solidFill>
                <a:hlinkClick r:id="rId5" action="ppaction://hlinksldjump"/>
              </a:rPr>
              <a:t>общий</a:t>
            </a:r>
            <a:endParaRPr lang="ru-RU" altLang="en-US" sz="2800" b="1">
              <a:solidFill>
                <a:srgbClr val="0070C0"/>
              </a:solidFill>
            </a:endParaRPr>
          </a:p>
        </p:txBody>
      </p:sp>
      <p:pic>
        <p:nvPicPr>
          <p:cNvPr id="8" name="Изображение 7" descr="мужской-женский-значок-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rcRect l="11673" t="15433" r="50739" b="11339"/>
          <a:stretch>
            <a:fillRect/>
          </a:stretch>
        </p:blipFill>
        <p:spPr>
          <a:xfrm>
            <a:off x="1043940" y="3293110"/>
            <a:ext cx="842645" cy="1757045"/>
          </a:xfrm>
          <a:prstGeom prst="ellipse">
            <a:avLst/>
          </a:prstGeom>
        </p:spPr>
      </p:pic>
      <p:pic>
        <p:nvPicPr>
          <p:cNvPr id="9" name="Изображение 8" descr="мужской-женский-значок-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7"/>
          <a:srcRect l="49220" t="15529" r="9857" b="11290"/>
          <a:stretch>
            <a:fillRect/>
          </a:stretch>
        </p:blipFill>
        <p:spPr>
          <a:xfrm>
            <a:off x="4716145" y="3364230"/>
            <a:ext cx="842645" cy="1614170"/>
          </a:xfrm>
          <a:prstGeom prst="ellipse">
            <a:avLst/>
          </a:prstGeom>
        </p:spPr>
      </p:pic>
      <p:sp>
        <p:nvSpPr>
          <p:cNvPr id="10" name="Текстовое поле 9"/>
          <p:cNvSpPr txBox="1"/>
          <p:nvPr/>
        </p:nvSpPr>
        <p:spPr>
          <a:xfrm>
            <a:off x="5619115" y="2348865"/>
            <a:ext cx="3113405" cy="313817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altLang="en-US" sz="2200" dirty="0"/>
              <a:t>Обратите внимание! </a:t>
            </a:r>
            <a:endParaRPr lang="ru-RU" altLang="en-US" sz="2200" dirty="0" smtClean="0"/>
          </a:p>
          <a:p>
            <a:pPr algn="ctr"/>
            <a:r>
              <a:rPr lang="ru-RU" altLang="en-US" sz="2200" dirty="0" smtClean="0"/>
              <a:t>У </a:t>
            </a:r>
            <a:r>
              <a:rPr lang="ru-RU" altLang="en-US" sz="2200" dirty="0"/>
              <a:t>существительных </a:t>
            </a:r>
            <a:r>
              <a:rPr lang="ru-RU" altLang="en-US" sz="2200" b="1" dirty="0"/>
              <a:t>только множественного числа </a:t>
            </a:r>
            <a:r>
              <a:rPr lang="ru-RU" altLang="en-US" sz="2200" dirty="0"/>
              <a:t>род не определяется, они находятся </a:t>
            </a:r>
            <a:endParaRPr lang="ru-RU" altLang="en-US" sz="2200" dirty="0" smtClean="0"/>
          </a:p>
          <a:p>
            <a:pPr algn="ctr"/>
            <a:r>
              <a:rPr lang="ru-RU" altLang="en-US" sz="2200" dirty="0" smtClean="0"/>
              <a:t>«</a:t>
            </a:r>
            <a:r>
              <a:rPr lang="ru-RU" altLang="en-US" sz="2200" dirty="0"/>
              <a:t>вне категории рода». </a:t>
            </a:r>
            <a:r>
              <a:rPr lang="ru-RU" altLang="en-US" sz="2200" i="1" dirty="0"/>
              <a:t>Например, брюки, щипцы, ножницы.</a:t>
            </a:r>
          </a:p>
        </p:txBody>
      </p:sp>
      <p:sp>
        <p:nvSpPr>
          <p:cNvPr id="12" name="Выноска с четырьмя стрелками 11"/>
          <p:cNvSpPr/>
          <p:nvPr/>
        </p:nvSpPr>
        <p:spPr>
          <a:xfrm>
            <a:off x="2052320" y="3080385"/>
            <a:ext cx="2590165" cy="2181860"/>
          </a:xfrm>
          <a:prstGeom prst="quadArrowCallout">
            <a:avLst>
              <a:gd name="adj1" fmla="val 4805"/>
              <a:gd name="adj2" fmla="val 8272"/>
              <a:gd name="adj3" fmla="val 18515"/>
              <a:gd name="adj4" fmla="val 481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3600" b="1"/>
              <a:t>РОД</a:t>
            </a: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5652135" y="5661025"/>
            <a:ext cx="1871980" cy="57594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en-US" sz="2000" b="1">
                <a:hlinkClick r:id="rId9" action="ppaction://hlinksldjump"/>
              </a:rPr>
              <a:t>Особенности</a:t>
            </a:r>
            <a:endParaRPr lang="ru-RU" altLang="en-US" sz="2000" b="1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/>
              <a:t>Женский род</a:t>
            </a:r>
          </a:p>
        </p:txBody>
      </p:sp>
      <p:pic>
        <p:nvPicPr>
          <p:cNvPr id="5" name="Замещающее содержимое 3" descr="домой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l="12222" t="9147" r="12148" b="18415"/>
          <a:stretch>
            <a:fillRect/>
          </a:stretch>
        </p:blipFill>
        <p:spPr>
          <a:xfrm>
            <a:off x="8028305" y="5661025"/>
            <a:ext cx="778510" cy="836930"/>
          </a:xfrm>
          <a:prstGeom prst="ellipse">
            <a:avLst/>
          </a:prstGeom>
        </p:spPr>
      </p:pic>
      <p:sp>
        <p:nvSpPr>
          <p:cNvPr id="3" name="Текстовое поле 2"/>
          <p:cNvSpPr txBox="1"/>
          <p:nvPr/>
        </p:nvSpPr>
        <p:spPr>
          <a:xfrm>
            <a:off x="1404001" y="1338729"/>
            <a:ext cx="7365350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altLang="en-US" sz="2800" b="1" dirty="0">
                <a:solidFill>
                  <a:srgbClr val="0000FF"/>
                </a:solidFill>
                <a:sym typeface="+mn-ea"/>
              </a:rPr>
              <a:t>Женский род существительных </a:t>
            </a:r>
            <a:r>
              <a:rPr lang="ru-RU" altLang="en-US" sz="2800" dirty="0" smtClean="0">
                <a:sym typeface="+mn-ea"/>
              </a:rPr>
              <a:t>– это постоянный </a:t>
            </a:r>
            <a:r>
              <a:rPr lang="ru-RU" altLang="en-US" sz="2800" dirty="0">
                <a:sym typeface="+mn-ea"/>
              </a:rPr>
              <a:t>морфологический признак слов, обозначающих лиц женского пола, и  слов с предметным </a:t>
            </a:r>
            <a:r>
              <a:rPr lang="ru-RU" altLang="en-US" sz="2800" dirty="0" smtClean="0">
                <a:sym typeface="+mn-ea"/>
              </a:rPr>
              <a:t>значением, </a:t>
            </a:r>
            <a:r>
              <a:rPr lang="ru-RU" altLang="en-US" sz="2800" dirty="0">
                <a:sym typeface="+mn-ea"/>
              </a:rPr>
              <a:t>которые сочетаются с местоимениями ОНА, МОЯ. </a:t>
            </a:r>
            <a:r>
              <a:rPr lang="ru-RU" altLang="en-US" sz="2800" dirty="0" smtClean="0">
                <a:sym typeface="+mn-ea"/>
              </a:rPr>
              <a:t>Существительные женского </a:t>
            </a:r>
            <a:r>
              <a:rPr lang="ru-RU" altLang="en-US" sz="2800" dirty="0">
                <a:sym typeface="+mn-ea"/>
              </a:rPr>
              <a:t>рода в единственном числе именительного падежа имеют окончания -А, </a:t>
            </a:r>
            <a:endParaRPr lang="ru-RU" altLang="en-US" sz="2800" dirty="0" smtClean="0">
              <a:sym typeface="+mn-ea"/>
            </a:endParaRPr>
          </a:p>
          <a:p>
            <a:r>
              <a:rPr lang="ru-RU" altLang="en-US" sz="2800" dirty="0" smtClean="0">
                <a:sym typeface="+mn-ea"/>
              </a:rPr>
              <a:t>-</a:t>
            </a:r>
            <a:r>
              <a:rPr lang="ru-RU" altLang="en-US" sz="2800" dirty="0">
                <a:sym typeface="+mn-ea"/>
              </a:rPr>
              <a:t>Я или нулевое</a:t>
            </a:r>
            <a:r>
              <a:rPr lang="ru-RU" altLang="en-US" sz="2800" dirty="0" smtClean="0">
                <a:sym typeface="+mn-ea"/>
              </a:rPr>
              <a:t>.</a:t>
            </a:r>
            <a:endParaRPr lang="ru-RU" altLang="en-US" sz="2800" dirty="0"/>
          </a:p>
          <a:p>
            <a:r>
              <a:rPr lang="ru-RU" altLang="en-US" sz="2800" i="1" dirty="0">
                <a:sym typeface="+mn-ea"/>
              </a:rPr>
              <a:t>Например</a:t>
            </a:r>
            <a:r>
              <a:rPr lang="ru-RU" altLang="en-US" sz="2800" i="1" dirty="0" smtClean="0">
                <a:sym typeface="+mn-ea"/>
              </a:rPr>
              <a:t>, мама</a:t>
            </a:r>
            <a:r>
              <a:rPr lang="ru-RU" altLang="en-US" sz="2800" i="1" dirty="0">
                <a:sym typeface="+mn-ea"/>
              </a:rPr>
              <a:t>, ученица, книга, рать, дочь, </a:t>
            </a:r>
            <a:r>
              <a:rPr lang="ru-RU" altLang="en-US" sz="2800" i="1" dirty="0" smtClean="0">
                <a:sym typeface="+mn-ea"/>
              </a:rPr>
              <a:t> </a:t>
            </a:r>
          </a:p>
          <a:p>
            <a:r>
              <a:rPr lang="ru-RU" altLang="en-US" sz="2800" i="1" dirty="0">
                <a:sym typeface="+mn-ea"/>
              </a:rPr>
              <a:t> </a:t>
            </a:r>
            <a:r>
              <a:rPr lang="ru-RU" altLang="en-US" sz="2800" i="1" dirty="0" smtClean="0">
                <a:sym typeface="+mn-ea"/>
              </a:rPr>
              <a:t>         речь</a:t>
            </a:r>
            <a:r>
              <a:rPr lang="ru-RU" altLang="en-US" sz="2800" i="1" dirty="0">
                <a:sym typeface="+mn-ea"/>
              </a:rPr>
              <a:t>.</a:t>
            </a:r>
            <a:endParaRPr lang="ru-RU" altLang="en-US" sz="2400" i="1" dirty="0">
              <a:sym typeface="+mn-ea"/>
            </a:endParaRPr>
          </a:p>
        </p:txBody>
      </p:sp>
      <p:pic>
        <p:nvPicPr>
          <p:cNvPr id="4" name="Изображение 3" descr="мужской-женский-значок-"/>
          <p:cNvPicPr>
            <a:picLocks noChangeAspect="1"/>
          </p:cNvPicPr>
          <p:nvPr/>
        </p:nvPicPr>
        <p:blipFill>
          <a:blip r:embed="rId4"/>
          <a:srcRect l="11673" t="15433" r="50739" b="11339"/>
          <a:stretch>
            <a:fillRect/>
          </a:stretch>
        </p:blipFill>
        <p:spPr>
          <a:xfrm>
            <a:off x="539750" y="163830"/>
            <a:ext cx="564515" cy="1177290"/>
          </a:xfrm>
          <a:prstGeom prst="ellipse">
            <a:avLst/>
          </a:prstGeom>
        </p:spPr>
      </p:pic>
      <p:sp>
        <p:nvSpPr>
          <p:cNvPr id="6" name="Управляющая кнопка: назад 5">
            <a:hlinkClick r:id="rId5" action="ppaction://hlinksldjump"/>
          </p:cNvPr>
          <p:cNvSpPr/>
          <p:nvPr/>
        </p:nvSpPr>
        <p:spPr>
          <a:xfrm>
            <a:off x="7164000" y="5781526"/>
            <a:ext cx="696595" cy="640715"/>
          </a:xfrm>
          <a:prstGeom prst="actionButtonBackPrevious">
            <a:avLst/>
          </a:prstGeom>
          <a:solidFill>
            <a:srgbClr val="81FF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1216</Words>
  <Application>Microsoft Office PowerPoint</Application>
  <PresentationFormat>Экран (4:3)</PresentationFormat>
  <Paragraphs>182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Собственные  существительные</vt:lpstr>
      <vt:lpstr>Нарицательные  существительные</vt:lpstr>
      <vt:lpstr>Одушевлённые  существительные</vt:lpstr>
      <vt:lpstr>Неодушевлённые  существительные</vt:lpstr>
      <vt:lpstr>Род имени  существительного</vt:lpstr>
      <vt:lpstr>Женский род</vt:lpstr>
      <vt:lpstr>Мужской род</vt:lpstr>
      <vt:lpstr>Средний род</vt:lpstr>
      <vt:lpstr>Общий род</vt:lpstr>
      <vt:lpstr>Особенности рода  в русском языке</vt:lpstr>
      <vt:lpstr>Склонение  существительных</vt:lpstr>
      <vt:lpstr>I склонение</vt:lpstr>
      <vt:lpstr>II склонение</vt:lpstr>
      <vt:lpstr>III склонение</vt:lpstr>
      <vt:lpstr>Разносклоняемые  существительные</vt:lpstr>
      <vt:lpstr>Несклоняемые существительные</vt:lpstr>
      <vt:lpstr>Род несклоняемых существительных</vt:lpstr>
      <vt:lpstr>Особые окончания имеют существительные, оканчивающиеся  на -ИЙ,  -ИЯ, -ИЕ</vt:lpstr>
      <vt:lpstr>Выражаю огромную благодарность Прохоровой Наталье Георгиевне  за прекрасное и незаменимое пособие «Крупномодульная наглядность по русскому языку». </vt:lpstr>
      <vt:lpstr>Ресурсы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Lenovo</cp:lastModifiedBy>
  <cp:revision>37</cp:revision>
  <dcterms:created xsi:type="dcterms:W3CDTF">2013-08-17T08:34:00Z</dcterms:created>
  <dcterms:modified xsi:type="dcterms:W3CDTF">2022-05-30T13:28:25Z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1049-11.2.0.10200</vt:lpwstr>
  </property>
</Properties>
</file>